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287" r:id="rId3"/>
    <p:sldId id="312" r:id="rId4"/>
    <p:sldId id="301" r:id="rId5"/>
    <p:sldId id="303" r:id="rId6"/>
    <p:sldId id="265" r:id="rId7"/>
    <p:sldId id="283" r:id="rId8"/>
    <p:sldId id="313" r:id="rId9"/>
    <p:sldId id="310" r:id="rId10"/>
    <p:sldId id="300" r:id="rId11"/>
    <p:sldId id="311" r:id="rId12"/>
    <p:sldId id="314" r:id="rId13"/>
    <p:sldId id="315" r:id="rId14"/>
    <p:sldId id="30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6E7BA-727C-4699-9146-FAC0D413D9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4A4EC-13A9-49D6-B93E-C5EF95BC2A34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300" dirty="0" err="1"/>
            <a:t>Srednjoročni</a:t>
          </a:r>
          <a:r>
            <a:rPr lang="en-US" sz="1300" dirty="0"/>
            <a:t> plan u </a:t>
          </a:r>
          <a:r>
            <a:rPr lang="en-US" sz="1300" dirty="0" err="1"/>
            <a:t>kojem</a:t>
          </a:r>
          <a:r>
            <a:rPr lang="en-US" sz="1300" dirty="0"/>
            <a:t> </a:t>
          </a:r>
          <a:r>
            <a:rPr lang="en-US" sz="1300" dirty="0" err="1"/>
            <a:t>zemlje</a:t>
          </a:r>
          <a:r>
            <a:rPr lang="en-US" sz="1300" dirty="0"/>
            <a:t> </a:t>
          </a:r>
          <a:r>
            <a:rPr lang="en-US" sz="1300" dirty="0" err="1"/>
            <a:t>opisuju</a:t>
          </a:r>
          <a:r>
            <a:rPr lang="en-US" sz="1300" dirty="0"/>
            <a:t> </a:t>
          </a:r>
          <a:r>
            <a:rPr lang="en-US" sz="1300" dirty="0" err="1"/>
            <a:t>kako</a:t>
          </a:r>
          <a:r>
            <a:rPr lang="en-US" sz="1300" dirty="0"/>
            <a:t> </a:t>
          </a:r>
          <a:r>
            <a:rPr lang="en-US" sz="1300" dirty="0" err="1"/>
            <a:t>će</a:t>
          </a:r>
          <a:r>
            <a:rPr lang="en-US" sz="1300" dirty="0"/>
            <a:t> </a:t>
          </a:r>
          <a:r>
            <a:rPr lang="en-US" sz="1300" dirty="0" err="1"/>
            <a:t>doprinijeti</a:t>
          </a:r>
          <a:r>
            <a:rPr lang="en-US" sz="1300" dirty="0"/>
            <a:t> </a:t>
          </a:r>
          <a:r>
            <a:rPr lang="en-US" sz="1300" dirty="0" err="1"/>
            <a:t>postizanju</a:t>
          </a:r>
          <a:r>
            <a:rPr lang="en-US" sz="1300" dirty="0"/>
            <a:t> </a:t>
          </a:r>
          <a:r>
            <a:rPr lang="en-US" sz="1300" dirty="0" err="1"/>
            <a:t>cilja</a:t>
          </a:r>
          <a:r>
            <a:rPr lang="en-US" sz="1300" dirty="0"/>
            <a:t> </a:t>
          </a:r>
          <a:r>
            <a:rPr lang="en-US" sz="1300" dirty="0" err="1"/>
            <a:t>neto</a:t>
          </a:r>
          <a:r>
            <a:rPr lang="en-US" sz="1300" dirty="0"/>
            <a:t> </a:t>
          </a:r>
          <a:r>
            <a:rPr lang="en-US" sz="1300" dirty="0" err="1"/>
            <a:t>nulte</a:t>
          </a:r>
          <a:r>
            <a:rPr lang="en-US" sz="1300" dirty="0"/>
            <a:t> </a:t>
          </a:r>
          <a:r>
            <a:rPr lang="en-US" sz="1300" dirty="0" err="1"/>
            <a:t>emisije</a:t>
          </a:r>
          <a:r>
            <a:rPr lang="en-US" sz="1300" dirty="0"/>
            <a:t> </a:t>
          </a:r>
          <a:r>
            <a:rPr lang="en-US" sz="1300" dirty="0" err="1"/>
            <a:t>stakleničkih</a:t>
          </a:r>
          <a:r>
            <a:rPr lang="en-US" sz="1300" dirty="0"/>
            <a:t> </a:t>
          </a:r>
          <a:r>
            <a:rPr lang="en-US" sz="1300" dirty="0" err="1"/>
            <a:t>plinova</a:t>
          </a:r>
          <a:r>
            <a:rPr lang="en-US" sz="1300" dirty="0"/>
            <a:t> do 2050. </a:t>
          </a:r>
          <a:r>
            <a:rPr lang="en-US" sz="1300" dirty="0" err="1"/>
            <a:t>godine</a:t>
          </a:r>
          <a:r>
            <a:rPr lang="en-US" sz="1300" dirty="0"/>
            <a:t> u E</a:t>
          </a:r>
          <a:r>
            <a:rPr lang="bs-Latn-BA" sz="1300" dirty="0"/>
            <a:t>v</a:t>
          </a:r>
          <a:r>
            <a:rPr lang="en-US" sz="1300" dirty="0" err="1"/>
            <a:t>ropi</a:t>
          </a:r>
          <a:endParaRPr lang="en-US" sz="1300" dirty="0"/>
        </a:p>
      </dgm:t>
    </dgm:pt>
    <dgm:pt modelId="{BA934813-E338-4DB5-8BB9-B4F9C40EE13E}" type="parTrans" cxnId="{B0DEAC63-677B-4218-9C7C-567E40F355F5}">
      <dgm:prSet/>
      <dgm:spPr/>
      <dgm:t>
        <a:bodyPr/>
        <a:lstStyle/>
        <a:p>
          <a:endParaRPr lang="en-US"/>
        </a:p>
      </dgm:t>
    </dgm:pt>
    <dgm:pt modelId="{F38193A4-7612-40DE-A249-AFCD5A7F2F03}" type="sibTrans" cxnId="{B0DEAC63-677B-4218-9C7C-567E40F355F5}">
      <dgm:prSet/>
      <dgm:spPr/>
      <dgm:t>
        <a:bodyPr/>
        <a:lstStyle/>
        <a:p>
          <a:endParaRPr lang="en-US"/>
        </a:p>
      </dgm:t>
    </dgm:pt>
    <dgm:pt modelId="{B5561823-0685-4F94-A727-2711664983D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300" dirty="0" err="1"/>
            <a:t>Realizacija</a:t>
          </a:r>
          <a:r>
            <a:rPr lang="en-US" sz="1300" dirty="0"/>
            <a:t> NECP </a:t>
          </a:r>
          <a:r>
            <a:rPr lang="en-US" sz="1300" dirty="0" err="1"/>
            <a:t>ciljeva</a:t>
          </a:r>
          <a:r>
            <a:rPr lang="en-US" sz="1300" dirty="0"/>
            <a:t> </a:t>
          </a:r>
          <a:r>
            <a:rPr lang="en-US" sz="1300" dirty="0" err="1"/>
            <a:t>doprinijet</a:t>
          </a:r>
          <a:r>
            <a:rPr lang="en-US" sz="1300" dirty="0"/>
            <a:t> </a:t>
          </a:r>
          <a:r>
            <a:rPr lang="en-US" sz="1300" dirty="0" err="1"/>
            <a:t>će</a:t>
          </a:r>
          <a:r>
            <a:rPr lang="en-US" sz="1300" dirty="0"/>
            <a:t> </a:t>
          </a:r>
          <a:r>
            <a:rPr lang="en-US" sz="1300" dirty="0" err="1"/>
            <a:t>dekarbonizaciji</a:t>
          </a:r>
          <a:r>
            <a:rPr lang="en-US" sz="1300" dirty="0"/>
            <a:t> </a:t>
          </a:r>
          <a:r>
            <a:rPr lang="en-US" sz="1300" dirty="0" err="1"/>
            <a:t>cjelokupne</a:t>
          </a:r>
          <a:r>
            <a:rPr lang="en-US" sz="1300" dirty="0"/>
            <a:t> privrede i time </a:t>
          </a:r>
          <a:r>
            <a:rPr lang="en-US" sz="1300" dirty="0" err="1"/>
            <a:t>poboljšati</a:t>
          </a:r>
          <a:r>
            <a:rPr lang="en-US" sz="1300" dirty="0"/>
            <a:t> </a:t>
          </a:r>
          <a:r>
            <a:rPr lang="en-US" sz="1300" dirty="0" err="1"/>
            <a:t>konkurentnost</a:t>
          </a:r>
          <a:r>
            <a:rPr lang="en-US" sz="1300" dirty="0"/>
            <a:t> </a:t>
          </a:r>
          <a:r>
            <a:rPr lang="en-US" sz="1300" dirty="0" err="1"/>
            <a:t>bh</a:t>
          </a:r>
          <a:r>
            <a:rPr lang="en-US" sz="1300" dirty="0"/>
            <a:t>. privrede u e</a:t>
          </a:r>
          <a:r>
            <a:rPr lang="bs-Latn-BA" sz="1300" dirty="0"/>
            <a:t>v</a:t>
          </a:r>
          <a:r>
            <a:rPr lang="en-US" sz="1300" dirty="0" err="1"/>
            <a:t>ropskim</a:t>
          </a:r>
          <a:r>
            <a:rPr lang="en-US" sz="1300" dirty="0"/>
            <a:t> </a:t>
          </a:r>
          <a:r>
            <a:rPr lang="en-US" sz="1300" dirty="0" err="1"/>
            <a:t>okvirima</a:t>
          </a:r>
          <a:r>
            <a:rPr lang="en-US" sz="1300" dirty="0"/>
            <a:t>.</a:t>
          </a:r>
        </a:p>
      </dgm:t>
    </dgm:pt>
    <dgm:pt modelId="{C919E6C8-07C6-4CFD-A1A3-4C9692A9E4AC}" type="parTrans" cxnId="{754E5301-6788-44D2-9D26-16B598697595}">
      <dgm:prSet/>
      <dgm:spPr/>
      <dgm:t>
        <a:bodyPr/>
        <a:lstStyle/>
        <a:p>
          <a:endParaRPr lang="en-US"/>
        </a:p>
      </dgm:t>
    </dgm:pt>
    <dgm:pt modelId="{F825A76F-D37D-46E2-8D30-333BD3A6E3A5}" type="sibTrans" cxnId="{754E5301-6788-44D2-9D26-16B598697595}">
      <dgm:prSet/>
      <dgm:spPr/>
      <dgm:t>
        <a:bodyPr/>
        <a:lstStyle/>
        <a:p>
          <a:endParaRPr lang="en-US"/>
        </a:p>
      </dgm:t>
    </dgm:pt>
    <dgm:pt modelId="{A989A9B9-8DFA-4F6A-ABA6-627DEFBBDB02}">
      <dgm:prSet custT="1"/>
      <dgm:spPr>
        <a:solidFill>
          <a:srgbClr val="FFC000"/>
        </a:solidFill>
      </dgm:spPr>
      <dgm:t>
        <a:bodyPr/>
        <a:lstStyle/>
        <a:p>
          <a:r>
            <a:rPr lang="bs-Latn-BA" sz="1800" b="1" dirty="0">
              <a:solidFill>
                <a:srgbClr val="002060"/>
              </a:solidFill>
            </a:rPr>
            <a:t>5 dimenzija NECP-a</a:t>
          </a:r>
          <a:endParaRPr lang="en-US" sz="1800" b="1" dirty="0">
            <a:solidFill>
              <a:srgbClr val="002060"/>
            </a:solidFill>
          </a:endParaRPr>
        </a:p>
      </dgm:t>
    </dgm:pt>
    <dgm:pt modelId="{F9000EDC-63A1-4D95-B7B2-58D80F0FB56E}" type="parTrans" cxnId="{459D2E5B-9105-4B21-AF27-E52CD59DB7D7}">
      <dgm:prSet/>
      <dgm:spPr/>
      <dgm:t>
        <a:bodyPr/>
        <a:lstStyle/>
        <a:p>
          <a:endParaRPr lang="hr-BA"/>
        </a:p>
      </dgm:t>
    </dgm:pt>
    <dgm:pt modelId="{8A196B58-6C23-42B5-9CA1-B433005FF90F}" type="sibTrans" cxnId="{459D2E5B-9105-4B21-AF27-E52CD59DB7D7}">
      <dgm:prSet/>
      <dgm:spPr/>
      <dgm:t>
        <a:bodyPr/>
        <a:lstStyle/>
        <a:p>
          <a:endParaRPr lang="hr-BA"/>
        </a:p>
      </dgm:t>
    </dgm:pt>
    <dgm:pt modelId="{7332CE14-C7BF-4E53-B0B2-97079B685758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r-BA" sz="1400" b="1" dirty="0"/>
            <a:t>Energetska efikasnost</a:t>
          </a:r>
          <a:endParaRPr lang="en-US" sz="1400" b="1" dirty="0"/>
        </a:p>
      </dgm:t>
    </dgm:pt>
    <dgm:pt modelId="{58382644-6DB6-4791-8D43-1E3ACAC35CFC}" type="parTrans" cxnId="{B445583E-3C8D-4545-A746-0EC26D0EA98B}">
      <dgm:prSet/>
      <dgm:spPr/>
      <dgm:t>
        <a:bodyPr/>
        <a:lstStyle/>
        <a:p>
          <a:endParaRPr lang="hr-BA"/>
        </a:p>
      </dgm:t>
    </dgm:pt>
    <dgm:pt modelId="{9E76E397-FCB9-40F9-A95B-7F07D8E6174C}" type="sibTrans" cxnId="{B445583E-3C8D-4545-A746-0EC26D0EA98B}">
      <dgm:prSet/>
      <dgm:spPr/>
      <dgm:t>
        <a:bodyPr/>
        <a:lstStyle/>
        <a:p>
          <a:endParaRPr lang="hr-BA"/>
        </a:p>
      </dgm:t>
    </dgm:pt>
    <dgm:pt modelId="{CD61F28F-4F04-452E-9EBB-5031A9EA9573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r-BA" sz="1400" b="1" dirty="0"/>
            <a:t>Energetska sigurnost</a:t>
          </a:r>
          <a:endParaRPr lang="en-US" sz="1400" b="1" dirty="0"/>
        </a:p>
      </dgm:t>
    </dgm:pt>
    <dgm:pt modelId="{34D94658-B269-469B-BC1B-3A0739746E09}" type="parTrans" cxnId="{1C1E2AE2-5FE6-41E7-AEF5-686E6D270DEC}">
      <dgm:prSet/>
      <dgm:spPr/>
      <dgm:t>
        <a:bodyPr/>
        <a:lstStyle/>
        <a:p>
          <a:endParaRPr lang="hr-BA"/>
        </a:p>
      </dgm:t>
    </dgm:pt>
    <dgm:pt modelId="{1163D64B-DAE4-444D-892A-7361F9FF0A81}" type="sibTrans" cxnId="{1C1E2AE2-5FE6-41E7-AEF5-686E6D270DEC}">
      <dgm:prSet/>
      <dgm:spPr/>
      <dgm:t>
        <a:bodyPr/>
        <a:lstStyle/>
        <a:p>
          <a:endParaRPr lang="hr-BA"/>
        </a:p>
      </dgm:t>
    </dgm:pt>
    <dgm:pt modelId="{6F4A0C73-C3E3-46C4-B0B3-B9DEDA7A7358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r-BA" sz="1400" b="1" dirty="0"/>
            <a:t>Unutrašnje energetsko tržište</a:t>
          </a:r>
          <a:endParaRPr lang="en-US" sz="1400" b="1" dirty="0"/>
        </a:p>
      </dgm:t>
    </dgm:pt>
    <dgm:pt modelId="{2176A869-B99B-406C-AAC1-337A869F6F21}" type="parTrans" cxnId="{D74E7286-5091-4832-8D6A-7133BAC6A644}">
      <dgm:prSet/>
      <dgm:spPr/>
      <dgm:t>
        <a:bodyPr/>
        <a:lstStyle/>
        <a:p>
          <a:endParaRPr lang="hr-BA"/>
        </a:p>
      </dgm:t>
    </dgm:pt>
    <dgm:pt modelId="{F0396300-DA8C-4080-BE18-8F7AEAA43144}" type="sibTrans" cxnId="{D74E7286-5091-4832-8D6A-7133BAC6A644}">
      <dgm:prSet/>
      <dgm:spPr/>
      <dgm:t>
        <a:bodyPr/>
        <a:lstStyle/>
        <a:p>
          <a:endParaRPr lang="hr-BA"/>
        </a:p>
      </dgm:t>
    </dgm:pt>
    <dgm:pt modelId="{D5BE1FF3-6660-4D36-91A4-9F6DFB733B01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r-BA" sz="1400" b="1" dirty="0"/>
            <a:t>Istraživanje, inovacije i konkurentnost</a:t>
          </a:r>
          <a:endParaRPr lang="en-US" sz="1400" b="1" dirty="0"/>
        </a:p>
      </dgm:t>
    </dgm:pt>
    <dgm:pt modelId="{63023986-EA9D-42A9-B570-8379EF0596CA}" type="parTrans" cxnId="{CDB6EDF3-0197-4CB8-863E-6EC3335F1A9A}">
      <dgm:prSet/>
      <dgm:spPr/>
      <dgm:t>
        <a:bodyPr/>
        <a:lstStyle/>
        <a:p>
          <a:endParaRPr lang="hr-BA"/>
        </a:p>
      </dgm:t>
    </dgm:pt>
    <dgm:pt modelId="{B7B94A38-6E53-4EC8-8960-70917292DA35}" type="sibTrans" cxnId="{CDB6EDF3-0197-4CB8-863E-6EC3335F1A9A}">
      <dgm:prSet/>
      <dgm:spPr/>
      <dgm:t>
        <a:bodyPr/>
        <a:lstStyle/>
        <a:p>
          <a:endParaRPr lang="hr-BA"/>
        </a:p>
      </dgm:t>
    </dgm:pt>
    <dgm:pt modelId="{006A3D15-E1C3-417D-A20D-2CD39C245215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bs-Latn-BA" sz="1400" b="1" dirty="0" err="1"/>
            <a:t>Dekarbonizacija</a:t>
          </a:r>
          <a:r>
            <a:rPr lang="bs-Latn-BA" sz="1400" b="1" dirty="0"/>
            <a:t> (emisije stakleničkih gasova  i  obnovljivi izvori energije)</a:t>
          </a:r>
          <a:endParaRPr lang="en-US" sz="1400" b="1" dirty="0"/>
        </a:p>
      </dgm:t>
    </dgm:pt>
    <dgm:pt modelId="{97D3A9FE-6C72-4A7B-B87C-2BBA22029694}" type="parTrans" cxnId="{70C45D4F-476A-4070-B5F3-BA178949DE6B}">
      <dgm:prSet/>
      <dgm:spPr/>
      <dgm:t>
        <a:bodyPr/>
        <a:lstStyle/>
        <a:p>
          <a:endParaRPr lang="hr-BA"/>
        </a:p>
      </dgm:t>
    </dgm:pt>
    <dgm:pt modelId="{CBE03557-2CB5-4040-AD4E-1F888AB511F5}" type="sibTrans" cxnId="{70C45D4F-476A-4070-B5F3-BA178949DE6B}">
      <dgm:prSet/>
      <dgm:spPr/>
      <dgm:t>
        <a:bodyPr/>
        <a:lstStyle/>
        <a:p>
          <a:endParaRPr lang="hr-BA"/>
        </a:p>
      </dgm:t>
    </dgm:pt>
    <dgm:pt modelId="{4552EEBA-3E41-411E-A670-EE707C81C0DF}" type="pres">
      <dgm:prSet presAssocID="{B636E7BA-727C-4699-9146-FAC0D413D9AA}" presName="linear" presStyleCnt="0">
        <dgm:presLayoutVars>
          <dgm:animLvl val="lvl"/>
          <dgm:resizeHandles val="exact"/>
        </dgm:presLayoutVars>
      </dgm:prSet>
      <dgm:spPr/>
    </dgm:pt>
    <dgm:pt modelId="{2C9505DF-38D0-4C96-9AC5-6F2FAEF598DC}" type="pres">
      <dgm:prSet presAssocID="{2FF4A4EC-13A9-49D6-B93E-C5EF95BC2A34}" presName="parentText" presStyleLbl="node1" presStyleIdx="0" presStyleCnt="8" custScaleY="168568" custLinFactY="-60563" custLinFactNeighborY="-100000">
        <dgm:presLayoutVars>
          <dgm:chMax val="0"/>
          <dgm:bulletEnabled val="1"/>
        </dgm:presLayoutVars>
      </dgm:prSet>
      <dgm:spPr/>
    </dgm:pt>
    <dgm:pt modelId="{85C6FC60-0CC1-4CA6-B371-BD6206E06F64}" type="pres">
      <dgm:prSet presAssocID="{F38193A4-7612-40DE-A249-AFCD5A7F2F03}" presName="spacer" presStyleCnt="0"/>
      <dgm:spPr/>
    </dgm:pt>
    <dgm:pt modelId="{164009B3-D651-473C-8E6E-3B3038E56035}" type="pres">
      <dgm:prSet presAssocID="{B5561823-0685-4F94-A727-2711664983DB}" presName="parentText" presStyleLbl="node1" presStyleIdx="1" presStyleCnt="8" custScaleY="167435" custLinFactY="-19781" custLinFactNeighborX="-308" custLinFactNeighborY="-100000">
        <dgm:presLayoutVars>
          <dgm:chMax val="0"/>
          <dgm:bulletEnabled val="1"/>
        </dgm:presLayoutVars>
      </dgm:prSet>
      <dgm:spPr/>
    </dgm:pt>
    <dgm:pt modelId="{5228C542-3783-406A-805C-0187A4DFD9CB}" type="pres">
      <dgm:prSet presAssocID="{F825A76F-D37D-46E2-8D30-333BD3A6E3A5}" presName="spacer" presStyleCnt="0"/>
      <dgm:spPr/>
    </dgm:pt>
    <dgm:pt modelId="{ADDC8829-9F80-4FA4-A537-133E99394B2B}" type="pres">
      <dgm:prSet presAssocID="{A989A9B9-8DFA-4F6A-ABA6-627DEFBBDB02}" presName="parentText" presStyleLbl="node1" presStyleIdx="2" presStyleCnt="8" custLinFactY="-31352" custLinFactNeighborX="-495" custLinFactNeighborY="-100000">
        <dgm:presLayoutVars>
          <dgm:chMax val="0"/>
          <dgm:bulletEnabled val="1"/>
        </dgm:presLayoutVars>
      </dgm:prSet>
      <dgm:spPr/>
    </dgm:pt>
    <dgm:pt modelId="{27861963-51C8-4AA9-89B2-C003BACA05DC}" type="pres">
      <dgm:prSet presAssocID="{8A196B58-6C23-42B5-9CA1-B433005FF90F}" presName="spacer" presStyleCnt="0"/>
      <dgm:spPr/>
    </dgm:pt>
    <dgm:pt modelId="{23964377-67CC-4264-804E-74DF1988CED2}" type="pres">
      <dgm:prSet presAssocID="{7332CE14-C7BF-4E53-B0B2-97079B685758}" presName="parentText" presStyleLbl="node1" presStyleIdx="3" presStyleCnt="8" custScaleX="49519" custLinFactY="68758" custLinFactNeighborX="-27055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248CF1A-9EA0-426D-9639-312669C2E554}" type="pres">
      <dgm:prSet presAssocID="{9E76E397-FCB9-40F9-A95B-7F07D8E6174C}" presName="spacer" presStyleCnt="0"/>
      <dgm:spPr/>
    </dgm:pt>
    <dgm:pt modelId="{D1F10B62-A83F-46A9-886C-36BCE787F37F}" type="pres">
      <dgm:prSet presAssocID="{CD61F28F-4F04-452E-9EBB-5031A9EA9573}" presName="parentText" presStyleLbl="node1" presStyleIdx="4" presStyleCnt="8" custScaleX="49849" custLinFactX="-56000" custLinFactY="72043" custLinFactNeighborX="-100000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E1809D7-7386-46FF-B798-9A914FBCD518}" type="pres">
      <dgm:prSet presAssocID="{1163D64B-DAE4-444D-892A-7361F9FF0A81}" presName="spacer" presStyleCnt="0"/>
      <dgm:spPr/>
    </dgm:pt>
    <dgm:pt modelId="{E1766BB4-CBA0-4421-8C84-86AF1B00B613}" type="pres">
      <dgm:prSet presAssocID="{6F4A0C73-C3E3-46C4-B0B3-B9DEDA7A7358}" presName="parentText" presStyleLbl="node1" presStyleIdx="5" presStyleCnt="8" custScaleX="49849" custLinFactX="-34563" custLinFactY="73745" custLinFactNeighborX="-100000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A2D4656-4B44-46ED-A13B-17BE31429DB7}" type="pres">
      <dgm:prSet presAssocID="{F0396300-DA8C-4080-BE18-8F7AEAA43144}" presName="spacer" presStyleCnt="0"/>
      <dgm:spPr/>
    </dgm:pt>
    <dgm:pt modelId="{6474A2BB-8BB1-42E6-8153-C0C24B663A49}" type="pres">
      <dgm:prSet presAssocID="{D5BE1FF3-6660-4D36-91A4-9F6DFB733B01}" presName="parentText" presStyleLbl="node1" presStyleIdx="6" presStyleCnt="8" custScaleX="50179" custLinFactY="75397" custLinFactNeighborX="-44033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FF531FB-E213-4A5B-AED4-0AAA3386BB59}" type="pres">
      <dgm:prSet presAssocID="{B7B94A38-6E53-4EC8-8960-70917292DA35}" presName="spacer" presStyleCnt="0"/>
      <dgm:spPr/>
    </dgm:pt>
    <dgm:pt modelId="{66B21DD9-911F-43F9-80BE-6FBC800C5906}" type="pres">
      <dgm:prSet presAssocID="{006A3D15-E1C3-417D-A20D-2CD39C245215}" presName="parentText" presStyleLbl="node1" presStyleIdx="7" presStyleCnt="8" custScaleX="100000" custLinFactY="-427535" custLinFactNeighborX="-25405" custLinFactNeighborY="-5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754E5301-6788-44D2-9D26-16B598697595}" srcId="{B636E7BA-727C-4699-9146-FAC0D413D9AA}" destId="{B5561823-0685-4F94-A727-2711664983DB}" srcOrd="1" destOrd="0" parTransId="{C919E6C8-07C6-4CFD-A1A3-4C9692A9E4AC}" sibTransId="{F825A76F-D37D-46E2-8D30-333BD3A6E3A5}"/>
    <dgm:cxn modelId="{2D7F4215-C94E-4ECE-A728-E6BE49700AB2}" type="presOf" srcId="{2FF4A4EC-13A9-49D6-B93E-C5EF95BC2A34}" destId="{2C9505DF-38D0-4C96-9AC5-6F2FAEF598DC}" srcOrd="0" destOrd="0" presId="urn:microsoft.com/office/officeart/2005/8/layout/vList2"/>
    <dgm:cxn modelId="{B445583E-3C8D-4545-A746-0EC26D0EA98B}" srcId="{B636E7BA-727C-4699-9146-FAC0D413D9AA}" destId="{7332CE14-C7BF-4E53-B0B2-97079B685758}" srcOrd="3" destOrd="0" parTransId="{58382644-6DB6-4791-8D43-1E3ACAC35CFC}" sibTransId="{9E76E397-FCB9-40F9-A95B-7F07D8E6174C}"/>
    <dgm:cxn modelId="{459D2E5B-9105-4B21-AF27-E52CD59DB7D7}" srcId="{B636E7BA-727C-4699-9146-FAC0D413D9AA}" destId="{A989A9B9-8DFA-4F6A-ABA6-627DEFBBDB02}" srcOrd="2" destOrd="0" parTransId="{F9000EDC-63A1-4D95-B7B2-58D80F0FB56E}" sibTransId="{8A196B58-6C23-42B5-9CA1-B433005FF90F}"/>
    <dgm:cxn modelId="{B0DEAC63-677B-4218-9C7C-567E40F355F5}" srcId="{B636E7BA-727C-4699-9146-FAC0D413D9AA}" destId="{2FF4A4EC-13A9-49D6-B93E-C5EF95BC2A34}" srcOrd="0" destOrd="0" parTransId="{BA934813-E338-4DB5-8BB9-B4F9C40EE13E}" sibTransId="{F38193A4-7612-40DE-A249-AFCD5A7F2F03}"/>
    <dgm:cxn modelId="{E4D56A67-F892-4648-A742-66253AA017E1}" type="presOf" srcId="{CD61F28F-4F04-452E-9EBB-5031A9EA9573}" destId="{D1F10B62-A83F-46A9-886C-36BCE787F37F}" srcOrd="0" destOrd="0" presId="urn:microsoft.com/office/officeart/2005/8/layout/vList2"/>
    <dgm:cxn modelId="{70C45D4F-476A-4070-B5F3-BA178949DE6B}" srcId="{B636E7BA-727C-4699-9146-FAC0D413D9AA}" destId="{006A3D15-E1C3-417D-A20D-2CD39C245215}" srcOrd="7" destOrd="0" parTransId="{97D3A9FE-6C72-4A7B-B87C-2BBA22029694}" sibTransId="{CBE03557-2CB5-4040-AD4E-1F888AB511F5}"/>
    <dgm:cxn modelId="{45FE5F50-F30B-4F12-95C0-0038D88C27FB}" type="presOf" srcId="{6F4A0C73-C3E3-46C4-B0B3-B9DEDA7A7358}" destId="{E1766BB4-CBA0-4421-8C84-86AF1B00B613}" srcOrd="0" destOrd="0" presId="urn:microsoft.com/office/officeart/2005/8/layout/vList2"/>
    <dgm:cxn modelId="{D74E7286-5091-4832-8D6A-7133BAC6A644}" srcId="{B636E7BA-727C-4699-9146-FAC0D413D9AA}" destId="{6F4A0C73-C3E3-46C4-B0B3-B9DEDA7A7358}" srcOrd="5" destOrd="0" parTransId="{2176A869-B99B-406C-AAC1-337A869F6F21}" sibTransId="{F0396300-DA8C-4080-BE18-8F7AEAA43144}"/>
    <dgm:cxn modelId="{4966CD9B-306D-4912-9995-4804A598446D}" type="presOf" srcId="{D5BE1FF3-6660-4D36-91A4-9F6DFB733B01}" destId="{6474A2BB-8BB1-42E6-8153-C0C24B663A49}" srcOrd="0" destOrd="0" presId="urn:microsoft.com/office/officeart/2005/8/layout/vList2"/>
    <dgm:cxn modelId="{38CFDCA9-BDB4-4ACD-8357-A527A344ACC2}" type="presOf" srcId="{7332CE14-C7BF-4E53-B0B2-97079B685758}" destId="{23964377-67CC-4264-804E-74DF1988CED2}" srcOrd="0" destOrd="0" presId="urn:microsoft.com/office/officeart/2005/8/layout/vList2"/>
    <dgm:cxn modelId="{49CD28B9-F803-4B54-B427-AB55AD3EEC9C}" type="presOf" srcId="{B5561823-0685-4F94-A727-2711664983DB}" destId="{164009B3-D651-473C-8E6E-3B3038E56035}" srcOrd="0" destOrd="0" presId="urn:microsoft.com/office/officeart/2005/8/layout/vList2"/>
    <dgm:cxn modelId="{4B59D3BB-1867-4D73-91D9-82A85FE189C9}" type="presOf" srcId="{B636E7BA-727C-4699-9146-FAC0D413D9AA}" destId="{4552EEBA-3E41-411E-A670-EE707C81C0DF}" srcOrd="0" destOrd="0" presId="urn:microsoft.com/office/officeart/2005/8/layout/vList2"/>
    <dgm:cxn modelId="{1C1E2AE2-5FE6-41E7-AEF5-686E6D270DEC}" srcId="{B636E7BA-727C-4699-9146-FAC0D413D9AA}" destId="{CD61F28F-4F04-452E-9EBB-5031A9EA9573}" srcOrd="4" destOrd="0" parTransId="{34D94658-B269-469B-BC1B-3A0739746E09}" sibTransId="{1163D64B-DAE4-444D-892A-7361F9FF0A81}"/>
    <dgm:cxn modelId="{3DA520E4-DC37-4D67-8A5C-14CC4394FCED}" type="presOf" srcId="{006A3D15-E1C3-417D-A20D-2CD39C245215}" destId="{66B21DD9-911F-43F9-80BE-6FBC800C5906}" srcOrd="0" destOrd="0" presId="urn:microsoft.com/office/officeart/2005/8/layout/vList2"/>
    <dgm:cxn modelId="{11AE6DE9-9D57-4BFA-A95C-6F767B8747A9}" type="presOf" srcId="{A989A9B9-8DFA-4F6A-ABA6-627DEFBBDB02}" destId="{ADDC8829-9F80-4FA4-A537-133E99394B2B}" srcOrd="0" destOrd="0" presId="urn:microsoft.com/office/officeart/2005/8/layout/vList2"/>
    <dgm:cxn modelId="{CDB6EDF3-0197-4CB8-863E-6EC3335F1A9A}" srcId="{B636E7BA-727C-4699-9146-FAC0D413D9AA}" destId="{D5BE1FF3-6660-4D36-91A4-9F6DFB733B01}" srcOrd="6" destOrd="0" parTransId="{63023986-EA9D-42A9-B570-8379EF0596CA}" sibTransId="{B7B94A38-6E53-4EC8-8960-70917292DA35}"/>
    <dgm:cxn modelId="{CB27048B-944C-480D-9AC4-8A8FE1E7E9EC}" type="presParOf" srcId="{4552EEBA-3E41-411E-A670-EE707C81C0DF}" destId="{2C9505DF-38D0-4C96-9AC5-6F2FAEF598DC}" srcOrd="0" destOrd="0" presId="urn:microsoft.com/office/officeart/2005/8/layout/vList2"/>
    <dgm:cxn modelId="{8E34C43F-56AC-4ED2-A045-CA9EE3057BF2}" type="presParOf" srcId="{4552EEBA-3E41-411E-A670-EE707C81C0DF}" destId="{85C6FC60-0CC1-4CA6-B371-BD6206E06F64}" srcOrd="1" destOrd="0" presId="urn:microsoft.com/office/officeart/2005/8/layout/vList2"/>
    <dgm:cxn modelId="{F33DD313-CA51-4626-A952-298A4650572A}" type="presParOf" srcId="{4552EEBA-3E41-411E-A670-EE707C81C0DF}" destId="{164009B3-D651-473C-8E6E-3B3038E56035}" srcOrd="2" destOrd="0" presId="urn:microsoft.com/office/officeart/2005/8/layout/vList2"/>
    <dgm:cxn modelId="{DFABE6EF-43DB-49F9-833B-2352724944B9}" type="presParOf" srcId="{4552EEBA-3E41-411E-A670-EE707C81C0DF}" destId="{5228C542-3783-406A-805C-0187A4DFD9CB}" srcOrd="3" destOrd="0" presId="urn:microsoft.com/office/officeart/2005/8/layout/vList2"/>
    <dgm:cxn modelId="{67435FFF-F41F-4BC6-96AC-3B29BBC63681}" type="presParOf" srcId="{4552EEBA-3E41-411E-A670-EE707C81C0DF}" destId="{ADDC8829-9F80-4FA4-A537-133E99394B2B}" srcOrd="4" destOrd="0" presId="urn:microsoft.com/office/officeart/2005/8/layout/vList2"/>
    <dgm:cxn modelId="{AF7946D7-6F2D-476B-A558-6C2BAA179C57}" type="presParOf" srcId="{4552EEBA-3E41-411E-A670-EE707C81C0DF}" destId="{27861963-51C8-4AA9-89B2-C003BACA05DC}" srcOrd="5" destOrd="0" presId="urn:microsoft.com/office/officeart/2005/8/layout/vList2"/>
    <dgm:cxn modelId="{9F2ABA35-D6E2-4D34-8ADE-7876A46BD2F8}" type="presParOf" srcId="{4552EEBA-3E41-411E-A670-EE707C81C0DF}" destId="{23964377-67CC-4264-804E-74DF1988CED2}" srcOrd="6" destOrd="0" presId="urn:microsoft.com/office/officeart/2005/8/layout/vList2"/>
    <dgm:cxn modelId="{8C8D63BE-8259-45A9-9D69-6C0F4C500152}" type="presParOf" srcId="{4552EEBA-3E41-411E-A670-EE707C81C0DF}" destId="{5248CF1A-9EA0-426D-9639-312669C2E554}" srcOrd="7" destOrd="0" presId="urn:microsoft.com/office/officeart/2005/8/layout/vList2"/>
    <dgm:cxn modelId="{E23B155B-32A3-493B-890B-41604FCDF162}" type="presParOf" srcId="{4552EEBA-3E41-411E-A670-EE707C81C0DF}" destId="{D1F10B62-A83F-46A9-886C-36BCE787F37F}" srcOrd="8" destOrd="0" presId="urn:microsoft.com/office/officeart/2005/8/layout/vList2"/>
    <dgm:cxn modelId="{2F4C04CB-96D0-4A69-88CB-23BAAB110088}" type="presParOf" srcId="{4552EEBA-3E41-411E-A670-EE707C81C0DF}" destId="{1E1809D7-7386-46FF-B798-9A914FBCD518}" srcOrd="9" destOrd="0" presId="urn:microsoft.com/office/officeart/2005/8/layout/vList2"/>
    <dgm:cxn modelId="{F43973C0-6A30-4D29-8208-DCF1DA358874}" type="presParOf" srcId="{4552EEBA-3E41-411E-A670-EE707C81C0DF}" destId="{E1766BB4-CBA0-4421-8C84-86AF1B00B613}" srcOrd="10" destOrd="0" presId="urn:microsoft.com/office/officeart/2005/8/layout/vList2"/>
    <dgm:cxn modelId="{98F9CB2C-7D62-45F4-97D1-E0E1144653B3}" type="presParOf" srcId="{4552EEBA-3E41-411E-A670-EE707C81C0DF}" destId="{7A2D4656-4B44-46ED-A13B-17BE31429DB7}" srcOrd="11" destOrd="0" presId="urn:microsoft.com/office/officeart/2005/8/layout/vList2"/>
    <dgm:cxn modelId="{F04238B8-4A01-4E29-BD2C-8EE00960DF33}" type="presParOf" srcId="{4552EEBA-3E41-411E-A670-EE707C81C0DF}" destId="{6474A2BB-8BB1-42E6-8153-C0C24B663A49}" srcOrd="12" destOrd="0" presId="urn:microsoft.com/office/officeart/2005/8/layout/vList2"/>
    <dgm:cxn modelId="{0813609A-5A4A-49CA-A14F-902796EB404C}" type="presParOf" srcId="{4552EEBA-3E41-411E-A670-EE707C81C0DF}" destId="{4FF531FB-E213-4A5B-AED4-0AAA3386BB59}" srcOrd="13" destOrd="0" presId="urn:microsoft.com/office/officeart/2005/8/layout/vList2"/>
    <dgm:cxn modelId="{9C09EA2D-9A2D-4111-B544-78A944839D33}" type="presParOf" srcId="{4552EEBA-3E41-411E-A670-EE707C81C0DF}" destId="{66B21DD9-911F-43F9-80BE-6FBC800C590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F254F-8E5E-42C4-8AE9-AD18FF3CC0E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E7BF31-ED42-40B9-9492-B97EB767A382}">
      <dgm:prSet/>
      <dgm:spPr/>
      <dgm:t>
        <a:bodyPr/>
        <a:lstStyle/>
        <a:p>
          <a:r>
            <a:rPr lang="bs-Latn-BA" b="1" dirty="0"/>
            <a:t>Smanjenje emisija stakleničkih gasova</a:t>
          </a:r>
          <a:endParaRPr lang="en-US" dirty="0"/>
        </a:p>
      </dgm:t>
    </dgm:pt>
    <dgm:pt modelId="{27F89E80-326B-4BA5-95D2-C802B242CBF4}" type="parTrans" cxnId="{15B7D2CA-7DD1-43A0-88A5-BC90A459D623}">
      <dgm:prSet/>
      <dgm:spPr/>
      <dgm:t>
        <a:bodyPr/>
        <a:lstStyle/>
        <a:p>
          <a:endParaRPr lang="en-US"/>
        </a:p>
      </dgm:t>
    </dgm:pt>
    <dgm:pt modelId="{D3CA3B3A-3BCC-4453-9F72-86849AB0D241}" type="sibTrans" cxnId="{15B7D2CA-7DD1-43A0-88A5-BC90A459D623}">
      <dgm:prSet/>
      <dgm:spPr/>
      <dgm:t>
        <a:bodyPr/>
        <a:lstStyle/>
        <a:p>
          <a:endParaRPr lang="en-US"/>
        </a:p>
      </dgm:t>
    </dgm:pt>
    <dgm:pt modelId="{D8087F8C-7D3A-449C-9BAB-F7DD446105DF}">
      <dgm:prSet/>
      <dgm:spPr/>
      <dgm:t>
        <a:bodyPr/>
        <a:lstStyle/>
        <a:p>
          <a:r>
            <a:rPr lang="bs-Latn-BA" b="1"/>
            <a:t>Povećanje udjela obnovljivih izvora</a:t>
          </a:r>
          <a:endParaRPr lang="en-US"/>
        </a:p>
      </dgm:t>
    </dgm:pt>
    <dgm:pt modelId="{AA53AA3C-0D83-46A5-8F14-7BB644E7861B}" type="parTrans" cxnId="{1AED1208-A8DD-4D74-B9A1-1551597AB661}">
      <dgm:prSet/>
      <dgm:spPr/>
      <dgm:t>
        <a:bodyPr/>
        <a:lstStyle/>
        <a:p>
          <a:endParaRPr lang="en-US"/>
        </a:p>
      </dgm:t>
    </dgm:pt>
    <dgm:pt modelId="{2CE8EFB9-7E35-4B96-87F6-C001C0DA89BA}" type="sibTrans" cxnId="{1AED1208-A8DD-4D74-B9A1-1551597AB661}">
      <dgm:prSet/>
      <dgm:spPr/>
      <dgm:t>
        <a:bodyPr/>
        <a:lstStyle/>
        <a:p>
          <a:endParaRPr lang="en-US"/>
        </a:p>
      </dgm:t>
    </dgm:pt>
    <dgm:pt modelId="{E68932D4-A952-43DC-A074-037ECF758D98}">
      <dgm:prSet/>
      <dgm:spPr/>
      <dgm:t>
        <a:bodyPr/>
        <a:lstStyle/>
        <a:p>
          <a:r>
            <a:rPr lang="bs-Latn-BA" b="1" dirty="0"/>
            <a:t>Povećanje mjera energetske efikasnosti</a:t>
          </a:r>
          <a:endParaRPr lang="en-US" dirty="0"/>
        </a:p>
      </dgm:t>
    </dgm:pt>
    <dgm:pt modelId="{B520E72D-4E44-46AF-B868-374B172E8B34}" type="parTrans" cxnId="{7F349313-DF27-498C-A2D5-554F29C75A12}">
      <dgm:prSet/>
      <dgm:spPr/>
      <dgm:t>
        <a:bodyPr/>
        <a:lstStyle/>
        <a:p>
          <a:endParaRPr lang="en-US"/>
        </a:p>
      </dgm:t>
    </dgm:pt>
    <dgm:pt modelId="{C9F73AAB-DE3C-4D2D-A91B-598DFFF29C92}" type="sibTrans" cxnId="{7F349313-DF27-498C-A2D5-554F29C75A12}">
      <dgm:prSet/>
      <dgm:spPr/>
      <dgm:t>
        <a:bodyPr/>
        <a:lstStyle/>
        <a:p>
          <a:endParaRPr lang="en-US"/>
        </a:p>
      </dgm:t>
    </dgm:pt>
    <dgm:pt modelId="{42782D1A-DC17-435A-B7B8-C4BB1BFBE2E1}">
      <dgm:prSet/>
      <dgm:spPr/>
      <dgm:t>
        <a:bodyPr/>
        <a:lstStyle/>
        <a:p>
          <a:r>
            <a:rPr lang="bs-Latn-BA" b="1"/>
            <a:t>Usvajanje potrebnog zakonskog okvira i strateških dokumenata</a:t>
          </a:r>
          <a:endParaRPr lang="en-US"/>
        </a:p>
      </dgm:t>
    </dgm:pt>
    <dgm:pt modelId="{66BE30D4-D428-406B-833D-460F3B53C1D7}" type="parTrans" cxnId="{D30546C3-B3B2-4D7B-B60C-8B116AF4063B}">
      <dgm:prSet/>
      <dgm:spPr/>
      <dgm:t>
        <a:bodyPr/>
        <a:lstStyle/>
        <a:p>
          <a:endParaRPr lang="en-US"/>
        </a:p>
      </dgm:t>
    </dgm:pt>
    <dgm:pt modelId="{32D6F959-A46F-4811-B943-A9BE88C568BE}" type="sibTrans" cxnId="{D30546C3-B3B2-4D7B-B60C-8B116AF4063B}">
      <dgm:prSet/>
      <dgm:spPr/>
      <dgm:t>
        <a:bodyPr/>
        <a:lstStyle/>
        <a:p>
          <a:endParaRPr lang="en-US"/>
        </a:p>
      </dgm:t>
    </dgm:pt>
    <dgm:pt modelId="{A17257B6-5A36-47A8-95E3-C24C1883D9C8}">
      <dgm:prSet/>
      <dgm:spPr/>
      <dgm:t>
        <a:bodyPr/>
        <a:lstStyle/>
        <a:p>
          <a:r>
            <a:rPr lang="bs-Latn-BA" b="1" dirty="0"/>
            <a:t>Uspostava organiziranog tržišta električne energije i prirodnog gasa</a:t>
          </a:r>
          <a:endParaRPr lang="en-US" dirty="0"/>
        </a:p>
      </dgm:t>
    </dgm:pt>
    <dgm:pt modelId="{55E867F4-D649-44A4-90BC-D56DF8683F86}" type="parTrans" cxnId="{D844BF98-79BA-4DD1-8384-CC2B0A6CEEF1}">
      <dgm:prSet/>
      <dgm:spPr/>
      <dgm:t>
        <a:bodyPr/>
        <a:lstStyle/>
        <a:p>
          <a:endParaRPr lang="en-US"/>
        </a:p>
      </dgm:t>
    </dgm:pt>
    <dgm:pt modelId="{492FE94A-A5BC-4933-B5BB-95DC2453CA29}" type="sibTrans" cxnId="{D844BF98-79BA-4DD1-8384-CC2B0A6CEEF1}">
      <dgm:prSet/>
      <dgm:spPr/>
      <dgm:t>
        <a:bodyPr/>
        <a:lstStyle/>
        <a:p>
          <a:endParaRPr lang="en-US"/>
        </a:p>
      </dgm:t>
    </dgm:pt>
    <dgm:pt modelId="{69917B80-339E-475A-A027-0FC0C4D927C7}">
      <dgm:prSet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bs-Latn-BA" sz="1700" b="1" dirty="0">
              <a:solidFill>
                <a:srgbClr val="002060"/>
              </a:solidFill>
            </a:rPr>
            <a:t>Uspostavljanje šema za trgovinu emisijama stakleničkih gasova (EU ETS)</a:t>
          </a:r>
          <a:endParaRPr lang="en-US" sz="1700" b="1" dirty="0">
            <a:solidFill>
              <a:srgbClr val="002060"/>
            </a:solidFill>
          </a:endParaRPr>
        </a:p>
      </dgm:t>
    </dgm:pt>
    <dgm:pt modelId="{69444449-937A-4DDD-AB00-D4D55596AAB4}" type="parTrans" cxnId="{815F113C-21D2-4D27-9D40-98D8159B3483}">
      <dgm:prSet/>
      <dgm:spPr/>
      <dgm:t>
        <a:bodyPr/>
        <a:lstStyle/>
        <a:p>
          <a:endParaRPr lang="en-US"/>
        </a:p>
      </dgm:t>
    </dgm:pt>
    <dgm:pt modelId="{C0BE09EB-BF5B-4591-B4D1-108F7E623736}" type="sibTrans" cxnId="{815F113C-21D2-4D27-9D40-98D8159B3483}">
      <dgm:prSet/>
      <dgm:spPr/>
      <dgm:t>
        <a:bodyPr/>
        <a:lstStyle/>
        <a:p>
          <a:endParaRPr lang="en-US"/>
        </a:p>
      </dgm:t>
    </dgm:pt>
    <dgm:pt modelId="{5E2476C4-5675-4995-9725-51D218207F56}">
      <dgm:prSet/>
      <dgm:spPr/>
      <dgm:t>
        <a:bodyPr/>
        <a:lstStyle/>
        <a:p>
          <a:r>
            <a:rPr lang="bs-Latn-BA" b="1"/>
            <a:t>Uspostava sistema Garancija porijekla</a:t>
          </a:r>
          <a:endParaRPr lang="en-US"/>
        </a:p>
      </dgm:t>
    </dgm:pt>
    <dgm:pt modelId="{3E1B39EF-FCB0-4D47-B929-CCCFF60A2BEF}" type="parTrans" cxnId="{FBC7F304-ECD3-4ACA-A4B1-89404526148E}">
      <dgm:prSet/>
      <dgm:spPr/>
      <dgm:t>
        <a:bodyPr/>
        <a:lstStyle/>
        <a:p>
          <a:endParaRPr lang="en-US"/>
        </a:p>
      </dgm:t>
    </dgm:pt>
    <dgm:pt modelId="{092CFE1E-73E6-4D0E-9C97-B956A134ED0A}" type="sibTrans" cxnId="{FBC7F304-ECD3-4ACA-A4B1-89404526148E}">
      <dgm:prSet/>
      <dgm:spPr/>
      <dgm:t>
        <a:bodyPr/>
        <a:lstStyle/>
        <a:p>
          <a:endParaRPr lang="en-US"/>
        </a:p>
      </dgm:t>
    </dgm:pt>
    <dgm:pt modelId="{6D0136B4-39B3-4894-B714-D8C9305E395B}">
      <dgm:prSet/>
      <dgm:spPr/>
      <dgm:t>
        <a:bodyPr/>
        <a:lstStyle/>
        <a:p>
          <a:r>
            <a:rPr lang="bs-Latn-BA" b="1"/>
            <a:t>Provedba pravedne tranzicije regiona bogatih ugljem</a:t>
          </a:r>
          <a:endParaRPr lang="en-US"/>
        </a:p>
      </dgm:t>
    </dgm:pt>
    <dgm:pt modelId="{B362A2A9-A651-41CD-B85D-D6A1A7B34F99}" type="parTrans" cxnId="{1CF8BBE3-2264-47B8-B660-34FCE627F429}">
      <dgm:prSet/>
      <dgm:spPr/>
      <dgm:t>
        <a:bodyPr/>
        <a:lstStyle/>
        <a:p>
          <a:endParaRPr lang="en-US"/>
        </a:p>
      </dgm:t>
    </dgm:pt>
    <dgm:pt modelId="{C7C0EC39-5C86-401F-9769-6109FAACCD6B}" type="sibTrans" cxnId="{1CF8BBE3-2264-47B8-B660-34FCE627F429}">
      <dgm:prSet/>
      <dgm:spPr/>
      <dgm:t>
        <a:bodyPr/>
        <a:lstStyle/>
        <a:p>
          <a:endParaRPr lang="en-US"/>
        </a:p>
      </dgm:t>
    </dgm:pt>
    <dgm:pt modelId="{9D4F4313-EA5F-4F1A-9C73-BFB635675BEA}">
      <dgm:prSet/>
      <dgm:spPr/>
      <dgm:t>
        <a:bodyPr/>
        <a:lstStyle/>
        <a:p>
          <a:r>
            <a:rPr lang="bs-Latn-BA" b="1"/>
            <a:t>Racionalizacija administrativnih postupaka</a:t>
          </a:r>
          <a:endParaRPr lang="en-US"/>
        </a:p>
      </dgm:t>
    </dgm:pt>
    <dgm:pt modelId="{695DAE6E-2FD1-446B-911E-6C4D1A96F268}" type="parTrans" cxnId="{A8FB0B8C-494B-4200-B04A-E4A2698C7302}">
      <dgm:prSet/>
      <dgm:spPr/>
      <dgm:t>
        <a:bodyPr/>
        <a:lstStyle/>
        <a:p>
          <a:endParaRPr lang="en-US"/>
        </a:p>
      </dgm:t>
    </dgm:pt>
    <dgm:pt modelId="{5B99413E-A6F2-47CE-8B72-3D58086EE79C}" type="sibTrans" cxnId="{A8FB0B8C-494B-4200-B04A-E4A2698C7302}">
      <dgm:prSet/>
      <dgm:spPr/>
      <dgm:t>
        <a:bodyPr/>
        <a:lstStyle/>
        <a:p>
          <a:endParaRPr lang="en-US"/>
        </a:p>
      </dgm:t>
    </dgm:pt>
    <dgm:pt modelId="{AEC48BC1-32FD-4BA3-AA4A-EEC1AC9A1F96}">
      <dgm:prSet/>
      <dgm:spPr/>
      <dgm:t>
        <a:bodyPr/>
        <a:lstStyle/>
        <a:p>
          <a:r>
            <a:rPr lang="bs-Latn-BA" b="1"/>
            <a:t>Povećanje fleksibilnosti sistema i infrastrukture</a:t>
          </a:r>
          <a:endParaRPr lang="en-US"/>
        </a:p>
      </dgm:t>
    </dgm:pt>
    <dgm:pt modelId="{BA56BEFC-BFF9-4455-AA51-6A9BE3C30DBF}" type="parTrans" cxnId="{E31B9333-DC53-4BA0-B20B-3358147AF910}">
      <dgm:prSet/>
      <dgm:spPr/>
      <dgm:t>
        <a:bodyPr/>
        <a:lstStyle/>
        <a:p>
          <a:endParaRPr lang="en-US"/>
        </a:p>
      </dgm:t>
    </dgm:pt>
    <dgm:pt modelId="{363D8022-9BF7-45D3-8CD6-A46DAB6102E7}" type="sibTrans" cxnId="{E31B9333-DC53-4BA0-B20B-3358147AF910}">
      <dgm:prSet/>
      <dgm:spPr/>
      <dgm:t>
        <a:bodyPr/>
        <a:lstStyle/>
        <a:p>
          <a:endParaRPr lang="en-US"/>
        </a:p>
      </dgm:t>
    </dgm:pt>
    <dgm:pt modelId="{75A57B45-C051-4FEB-9C9D-B9F6A29D5A95}">
      <dgm:prSet/>
      <dgm:spPr/>
      <dgm:t>
        <a:bodyPr/>
        <a:lstStyle/>
        <a:p>
          <a:r>
            <a:rPr lang="bs-Latn-BA" b="1" dirty="0"/>
            <a:t>Intenziviranje istraživanja</a:t>
          </a:r>
          <a:endParaRPr lang="en-US" dirty="0"/>
        </a:p>
      </dgm:t>
    </dgm:pt>
    <dgm:pt modelId="{14480B74-81F3-4B69-9CE8-07D5861AA588}" type="parTrans" cxnId="{9699C1C5-8D44-4693-A042-786283DCED81}">
      <dgm:prSet/>
      <dgm:spPr/>
      <dgm:t>
        <a:bodyPr/>
        <a:lstStyle/>
        <a:p>
          <a:endParaRPr lang="en-US"/>
        </a:p>
      </dgm:t>
    </dgm:pt>
    <dgm:pt modelId="{A384FF0C-775E-473A-8381-2416479BE0D4}" type="sibTrans" cxnId="{9699C1C5-8D44-4693-A042-786283DCED81}">
      <dgm:prSet/>
      <dgm:spPr/>
      <dgm:t>
        <a:bodyPr/>
        <a:lstStyle/>
        <a:p>
          <a:endParaRPr lang="en-US"/>
        </a:p>
      </dgm:t>
    </dgm:pt>
    <dgm:pt modelId="{64C23D02-508D-424B-9761-3A0AEE45662D}">
      <dgm:prSet/>
      <dgm:spPr/>
      <dgm:t>
        <a:bodyPr/>
        <a:lstStyle/>
        <a:p>
          <a:r>
            <a:rPr lang="bs-Latn-BA" b="1" dirty="0"/>
            <a:t>Jačanje konkurentnosti</a:t>
          </a:r>
          <a:endParaRPr lang="en-US" dirty="0"/>
        </a:p>
      </dgm:t>
    </dgm:pt>
    <dgm:pt modelId="{CAE7DECC-BA2F-4A3B-8C0D-9791260BCF6F}" type="parTrans" cxnId="{06420ECC-F3AD-40A1-859F-E1E8D828641B}">
      <dgm:prSet/>
      <dgm:spPr/>
      <dgm:t>
        <a:bodyPr/>
        <a:lstStyle/>
        <a:p>
          <a:endParaRPr lang="en-US"/>
        </a:p>
      </dgm:t>
    </dgm:pt>
    <dgm:pt modelId="{F04362A5-750E-4B49-93D7-FFE512E5DB39}" type="sibTrans" cxnId="{06420ECC-F3AD-40A1-859F-E1E8D828641B}">
      <dgm:prSet/>
      <dgm:spPr/>
      <dgm:t>
        <a:bodyPr/>
        <a:lstStyle/>
        <a:p>
          <a:endParaRPr lang="en-US"/>
        </a:p>
      </dgm:t>
    </dgm:pt>
    <dgm:pt modelId="{0B06BC8E-EE22-4588-BD83-AA382C38C208}" type="pres">
      <dgm:prSet presAssocID="{698F254F-8E5E-42C4-8AE9-AD18FF3CC0EB}" presName="diagram" presStyleCnt="0">
        <dgm:presLayoutVars>
          <dgm:dir/>
          <dgm:resizeHandles val="exact"/>
        </dgm:presLayoutVars>
      </dgm:prSet>
      <dgm:spPr/>
    </dgm:pt>
    <dgm:pt modelId="{9C66D8C8-7A6E-40BC-8908-225E23513C92}" type="pres">
      <dgm:prSet presAssocID="{6AE7BF31-ED42-40B9-9492-B97EB767A382}" presName="node" presStyleLbl="node1" presStyleIdx="0" presStyleCnt="12">
        <dgm:presLayoutVars>
          <dgm:bulletEnabled val="1"/>
        </dgm:presLayoutVars>
      </dgm:prSet>
      <dgm:spPr/>
    </dgm:pt>
    <dgm:pt modelId="{F11CB2C8-C5AC-4204-9521-AF8101F630FE}" type="pres">
      <dgm:prSet presAssocID="{D3CA3B3A-3BCC-4453-9F72-86849AB0D241}" presName="sibTrans" presStyleCnt="0"/>
      <dgm:spPr/>
    </dgm:pt>
    <dgm:pt modelId="{AD38BE8F-1478-4F49-8088-3CD34385F113}" type="pres">
      <dgm:prSet presAssocID="{D8087F8C-7D3A-449C-9BAB-F7DD446105DF}" presName="node" presStyleLbl="node1" presStyleIdx="1" presStyleCnt="12">
        <dgm:presLayoutVars>
          <dgm:bulletEnabled val="1"/>
        </dgm:presLayoutVars>
      </dgm:prSet>
      <dgm:spPr/>
    </dgm:pt>
    <dgm:pt modelId="{FACF59B1-F083-4778-AE83-B7C84871F460}" type="pres">
      <dgm:prSet presAssocID="{2CE8EFB9-7E35-4B96-87F6-C001C0DA89BA}" presName="sibTrans" presStyleCnt="0"/>
      <dgm:spPr/>
    </dgm:pt>
    <dgm:pt modelId="{BA3FFCF1-D311-4D39-8E77-B3F4F4F4F635}" type="pres">
      <dgm:prSet presAssocID="{E68932D4-A952-43DC-A074-037ECF758D98}" presName="node" presStyleLbl="node1" presStyleIdx="2" presStyleCnt="12">
        <dgm:presLayoutVars>
          <dgm:bulletEnabled val="1"/>
        </dgm:presLayoutVars>
      </dgm:prSet>
      <dgm:spPr/>
    </dgm:pt>
    <dgm:pt modelId="{85100349-32D6-427A-80F7-3AA7188A4BB6}" type="pres">
      <dgm:prSet presAssocID="{C9F73AAB-DE3C-4D2D-A91B-598DFFF29C92}" presName="sibTrans" presStyleCnt="0"/>
      <dgm:spPr/>
    </dgm:pt>
    <dgm:pt modelId="{2FF7B2BD-6EBC-4584-A4FD-AD37C84F2737}" type="pres">
      <dgm:prSet presAssocID="{42782D1A-DC17-435A-B7B8-C4BB1BFBE2E1}" presName="node" presStyleLbl="node1" presStyleIdx="3" presStyleCnt="12">
        <dgm:presLayoutVars>
          <dgm:bulletEnabled val="1"/>
        </dgm:presLayoutVars>
      </dgm:prSet>
      <dgm:spPr/>
    </dgm:pt>
    <dgm:pt modelId="{BD3986AC-3A13-4830-9610-799DC4D96EAA}" type="pres">
      <dgm:prSet presAssocID="{32D6F959-A46F-4811-B943-A9BE88C568BE}" presName="sibTrans" presStyleCnt="0"/>
      <dgm:spPr/>
    </dgm:pt>
    <dgm:pt modelId="{6AAA6BE9-9A5C-4EA9-8FC6-270C90435C0A}" type="pres">
      <dgm:prSet presAssocID="{A17257B6-5A36-47A8-95E3-C24C1883D9C8}" presName="node" presStyleLbl="node1" presStyleIdx="4" presStyleCnt="12">
        <dgm:presLayoutVars>
          <dgm:bulletEnabled val="1"/>
        </dgm:presLayoutVars>
      </dgm:prSet>
      <dgm:spPr/>
    </dgm:pt>
    <dgm:pt modelId="{9A4DCF3D-6C42-4EB6-8C19-4A61FC1FF67A}" type="pres">
      <dgm:prSet presAssocID="{492FE94A-A5BC-4933-B5BB-95DC2453CA29}" presName="sibTrans" presStyleCnt="0"/>
      <dgm:spPr/>
    </dgm:pt>
    <dgm:pt modelId="{1B3611F3-DE37-40CA-B376-70B87F9AA056}" type="pres">
      <dgm:prSet presAssocID="{69917B80-339E-475A-A027-0FC0C4D927C7}" presName="node" presStyleLbl="node1" presStyleIdx="5" presStyleCnt="12">
        <dgm:presLayoutVars>
          <dgm:bulletEnabled val="1"/>
        </dgm:presLayoutVars>
      </dgm:prSet>
      <dgm:spPr/>
    </dgm:pt>
    <dgm:pt modelId="{F7404517-815D-4151-BF1B-7FA1E3D7DEE4}" type="pres">
      <dgm:prSet presAssocID="{C0BE09EB-BF5B-4591-B4D1-108F7E623736}" presName="sibTrans" presStyleCnt="0"/>
      <dgm:spPr/>
    </dgm:pt>
    <dgm:pt modelId="{8F1C1E72-BC93-4E20-9597-FE66CC745297}" type="pres">
      <dgm:prSet presAssocID="{5E2476C4-5675-4995-9725-51D218207F56}" presName="node" presStyleLbl="node1" presStyleIdx="6" presStyleCnt="12">
        <dgm:presLayoutVars>
          <dgm:bulletEnabled val="1"/>
        </dgm:presLayoutVars>
      </dgm:prSet>
      <dgm:spPr/>
    </dgm:pt>
    <dgm:pt modelId="{D0912FDE-8B43-473F-9009-1A081E5BD40E}" type="pres">
      <dgm:prSet presAssocID="{092CFE1E-73E6-4D0E-9C97-B956A134ED0A}" presName="sibTrans" presStyleCnt="0"/>
      <dgm:spPr/>
    </dgm:pt>
    <dgm:pt modelId="{5A984F3B-6D21-4619-868E-04BF852E1128}" type="pres">
      <dgm:prSet presAssocID="{6D0136B4-39B3-4894-B714-D8C9305E395B}" presName="node" presStyleLbl="node1" presStyleIdx="7" presStyleCnt="12">
        <dgm:presLayoutVars>
          <dgm:bulletEnabled val="1"/>
        </dgm:presLayoutVars>
      </dgm:prSet>
      <dgm:spPr/>
    </dgm:pt>
    <dgm:pt modelId="{93989050-EAF0-4661-A291-B3D451C91140}" type="pres">
      <dgm:prSet presAssocID="{C7C0EC39-5C86-401F-9769-6109FAACCD6B}" presName="sibTrans" presStyleCnt="0"/>
      <dgm:spPr/>
    </dgm:pt>
    <dgm:pt modelId="{368244B7-5D44-435E-9ECB-64CEE7054550}" type="pres">
      <dgm:prSet presAssocID="{9D4F4313-EA5F-4F1A-9C73-BFB635675BEA}" presName="node" presStyleLbl="node1" presStyleIdx="8" presStyleCnt="12">
        <dgm:presLayoutVars>
          <dgm:bulletEnabled val="1"/>
        </dgm:presLayoutVars>
      </dgm:prSet>
      <dgm:spPr/>
    </dgm:pt>
    <dgm:pt modelId="{2DD6C453-5AC8-4E72-AFF9-E6C8946BFAAE}" type="pres">
      <dgm:prSet presAssocID="{5B99413E-A6F2-47CE-8B72-3D58086EE79C}" presName="sibTrans" presStyleCnt="0"/>
      <dgm:spPr/>
    </dgm:pt>
    <dgm:pt modelId="{A58D7D22-708C-4BEB-946F-248F04DC16D4}" type="pres">
      <dgm:prSet presAssocID="{AEC48BC1-32FD-4BA3-AA4A-EEC1AC9A1F96}" presName="node" presStyleLbl="node1" presStyleIdx="9" presStyleCnt="12">
        <dgm:presLayoutVars>
          <dgm:bulletEnabled val="1"/>
        </dgm:presLayoutVars>
      </dgm:prSet>
      <dgm:spPr/>
    </dgm:pt>
    <dgm:pt modelId="{BB085C70-654D-4DCF-9DD2-2873A545AD6C}" type="pres">
      <dgm:prSet presAssocID="{363D8022-9BF7-45D3-8CD6-A46DAB6102E7}" presName="sibTrans" presStyleCnt="0"/>
      <dgm:spPr/>
    </dgm:pt>
    <dgm:pt modelId="{FEBCB453-53A0-4399-9ACF-FCF935AD6192}" type="pres">
      <dgm:prSet presAssocID="{75A57B45-C051-4FEB-9C9D-B9F6A29D5A95}" presName="node" presStyleLbl="node1" presStyleIdx="10" presStyleCnt="12">
        <dgm:presLayoutVars>
          <dgm:bulletEnabled val="1"/>
        </dgm:presLayoutVars>
      </dgm:prSet>
      <dgm:spPr/>
    </dgm:pt>
    <dgm:pt modelId="{9F04881C-8B4E-4340-8756-41886796C1CC}" type="pres">
      <dgm:prSet presAssocID="{A384FF0C-775E-473A-8381-2416479BE0D4}" presName="sibTrans" presStyleCnt="0"/>
      <dgm:spPr/>
    </dgm:pt>
    <dgm:pt modelId="{2407D4B7-7339-4A60-8BF1-46D49E79656E}" type="pres">
      <dgm:prSet presAssocID="{64C23D02-508D-424B-9761-3A0AEE45662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BC7F304-ECD3-4ACA-A4B1-89404526148E}" srcId="{698F254F-8E5E-42C4-8AE9-AD18FF3CC0EB}" destId="{5E2476C4-5675-4995-9725-51D218207F56}" srcOrd="6" destOrd="0" parTransId="{3E1B39EF-FCB0-4D47-B929-CCCFF60A2BEF}" sibTransId="{092CFE1E-73E6-4D0E-9C97-B956A134ED0A}"/>
    <dgm:cxn modelId="{1AED1208-A8DD-4D74-B9A1-1551597AB661}" srcId="{698F254F-8E5E-42C4-8AE9-AD18FF3CC0EB}" destId="{D8087F8C-7D3A-449C-9BAB-F7DD446105DF}" srcOrd="1" destOrd="0" parTransId="{AA53AA3C-0D83-46A5-8F14-7BB644E7861B}" sibTransId="{2CE8EFB9-7E35-4B96-87F6-C001C0DA89BA}"/>
    <dgm:cxn modelId="{09D3520B-ADA9-4FCB-956A-4FE8FEADEA14}" type="presOf" srcId="{9D4F4313-EA5F-4F1A-9C73-BFB635675BEA}" destId="{368244B7-5D44-435E-9ECB-64CEE7054550}" srcOrd="0" destOrd="0" presId="urn:microsoft.com/office/officeart/2005/8/layout/default#2"/>
    <dgm:cxn modelId="{CB514A10-AE3E-4FE9-9D8D-889FBB3DDC92}" type="presOf" srcId="{75A57B45-C051-4FEB-9C9D-B9F6A29D5A95}" destId="{FEBCB453-53A0-4399-9ACF-FCF935AD6192}" srcOrd="0" destOrd="0" presId="urn:microsoft.com/office/officeart/2005/8/layout/default#2"/>
    <dgm:cxn modelId="{7F349313-DF27-498C-A2D5-554F29C75A12}" srcId="{698F254F-8E5E-42C4-8AE9-AD18FF3CC0EB}" destId="{E68932D4-A952-43DC-A074-037ECF758D98}" srcOrd="2" destOrd="0" parTransId="{B520E72D-4E44-46AF-B868-374B172E8B34}" sibTransId="{C9F73AAB-DE3C-4D2D-A91B-598DFFF29C92}"/>
    <dgm:cxn modelId="{E31B9333-DC53-4BA0-B20B-3358147AF910}" srcId="{698F254F-8E5E-42C4-8AE9-AD18FF3CC0EB}" destId="{AEC48BC1-32FD-4BA3-AA4A-EEC1AC9A1F96}" srcOrd="9" destOrd="0" parTransId="{BA56BEFC-BFF9-4455-AA51-6A9BE3C30DBF}" sibTransId="{363D8022-9BF7-45D3-8CD6-A46DAB6102E7}"/>
    <dgm:cxn modelId="{815F113C-21D2-4D27-9D40-98D8159B3483}" srcId="{698F254F-8E5E-42C4-8AE9-AD18FF3CC0EB}" destId="{69917B80-339E-475A-A027-0FC0C4D927C7}" srcOrd="5" destOrd="0" parTransId="{69444449-937A-4DDD-AB00-D4D55596AAB4}" sibTransId="{C0BE09EB-BF5B-4591-B4D1-108F7E623736}"/>
    <dgm:cxn modelId="{159A933D-97C2-4D01-A0D5-9C9E3E4BDDE3}" type="presOf" srcId="{D8087F8C-7D3A-449C-9BAB-F7DD446105DF}" destId="{AD38BE8F-1478-4F49-8088-3CD34385F113}" srcOrd="0" destOrd="0" presId="urn:microsoft.com/office/officeart/2005/8/layout/default#2"/>
    <dgm:cxn modelId="{EE4D7248-3934-443C-B88E-9E96458314FF}" type="presOf" srcId="{A17257B6-5A36-47A8-95E3-C24C1883D9C8}" destId="{6AAA6BE9-9A5C-4EA9-8FC6-270C90435C0A}" srcOrd="0" destOrd="0" presId="urn:microsoft.com/office/officeart/2005/8/layout/default#2"/>
    <dgm:cxn modelId="{E6DB8C4D-4F47-4D7A-8E3C-11BE1AF23ACA}" type="presOf" srcId="{6D0136B4-39B3-4894-B714-D8C9305E395B}" destId="{5A984F3B-6D21-4619-868E-04BF852E1128}" srcOrd="0" destOrd="0" presId="urn:microsoft.com/office/officeart/2005/8/layout/default#2"/>
    <dgm:cxn modelId="{1566A072-162C-439A-8862-382DE87EDCDB}" type="presOf" srcId="{42782D1A-DC17-435A-B7B8-C4BB1BFBE2E1}" destId="{2FF7B2BD-6EBC-4584-A4FD-AD37C84F2737}" srcOrd="0" destOrd="0" presId="urn:microsoft.com/office/officeart/2005/8/layout/default#2"/>
    <dgm:cxn modelId="{305A8384-D10F-4B7B-A77F-BAACD0F4CA5C}" type="presOf" srcId="{64C23D02-508D-424B-9761-3A0AEE45662D}" destId="{2407D4B7-7339-4A60-8BF1-46D49E79656E}" srcOrd="0" destOrd="0" presId="urn:microsoft.com/office/officeart/2005/8/layout/default#2"/>
    <dgm:cxn modelId="{A8FB0B8C-494B-4200-B04A-E4A2698C7302}" srcId="{698F254F-8E5E-42C4-8AE9-AD18FF3CC0EB}" destId="{9D4F4313-EA5F-4F1A-9C73-BFB635675BEA}" srcOrd="8" destOrd="0" parTransId="{695DAE6E-2FD1-446B-911E-6C4D1A96F268}" sibTransId="{5B99413E-A6F2-47CE-8B72-3D58086EE79C}"/>
    <dgm:cxn modelId="{166F5F90-920D-43A5-843C-7B858E766EDD}" type="presOf" srcId="{AEC48BC1-32FD-4BA3-AA4A-EEC1AC9A1F96}" destId="{A58D7D22-708C-4BEB-946F-248F04DC16D4}" srcOrd="0" destOrd="0" presId="urn:microsoft.com/office/officeart/2005/8/layout/default#2"/>
    <dgm:cxn modelId="{D844BF98-79BA-4DD1-8384-CC2B0A6CEEF1}" srcId="{698F254F-8E5E-42C4-8AE9-AD18FF3CC0EB}" destId="{A17257B6-5A36-47A8-95E3-C24C1883D9C8}" srcOrd="4" destOrd="0" parTransId="{55E867F4-D649-44A4-90BC-D56DF8683F86}" sibTransId="{492FE94A-A5BC-4933-B5BB-95DC2453CA29}"/>
    <dgm:cxn modelId="{5C3364A9-28B3-49E1-B1CD-AA9DF65ECE03}" type="presOf" srcId="{6AE7BF31-ED42-40B9-9492-B97EB767A382}" destId="{9C66D8C8-7A6E-40BC-8908-225E23513C92}" srcOrd="0" destOrd="0" presId="urn:microsoft.com/office/officeart/2005/8/layout/default#2"/>
    <dgm:cxn modelId="{D30546C3-B3B2-4D7B-B60C-8B116AF4063B}" srcId="{698F254F-8E5E-42C4-8AE9-AD18FF3CC0EB}" destId="{42782D1A-DC17-435A-B7B8-C4BB1BFBE2E1}" srcOrd="3" destOrd="0" parTransId="{66BE30D4-D428-406B-833D-460F3B53C1D7}" sibTransId="{32D6F959-A46F-4811-B943-A9BE88C568BE}"/>
    <dgm:cxn modelId="{BE7E14C5-A629-4764-8680-DBCA9B4735A4}" type="presOf" srcId="{69917B80-339E-475A-A027-0FC0C4D927C7}" destId="{1B3611F3-DE37-40CA-B376-70B87F9AA056}" srcOrd="0" destOrd="0" presId="urn:microsoft.com/office/officeart/2005/8/layout/default#2"/>
    <dgm:cxn modelId="{9699C1C5-8D44-4693-A042-786283DCED81}" srcId="{698F254F-8E5E-42C4-8AE9-AD18FF3CC0EB}" destId="{75A57B45-C051-4FEB-9C9D-B9F6A29D5A95}" srcOrd="10" destOrd="0" parTransId="{14480B74-81F3-4B69-9CE8-07D5861AA588}" sibTransId="{A384FF0C-775E-473A-8381-2416479BE0D4}"/>
    <dgm:cxn modelId="{15B7D2CA-7DD1-43A0-88A5-BC90A459D623}" srcId="{698F254F-8E5E-42C4-8AE9-AD18FF3CC0EB}" destId="{6AE7BF31-ED42-40B9-9492-B97EB767A382}" srcOrd="0" destOrd="0" parTransId="{27F89E80-326B-4BA5-95D2-C802B242CBF4}" sibTransId="{D3CA3B3A-3BCC-4453-9F72-86849AB0D241}"/>
    <dgm:cxn modelId="{06420ECC-F3AD-40A1-859F-E1E8D828641B}" srcId="{698F254F-8E5E-42C4-8AE9-AD18FF3CC0EB}" destId="{64C23D02-508D-424B-9761-3A0AEE45662D}" srcOrd="11" destOrd="0" parTransId="{CAE7DECC-BA2F-4A3B-8C0D-9791260BCF6F}" sibTransId="{F04362A5-750E-4B49-93D7-FFE512E5DB39}"/>
    <dgm:cxn modelId="{A24358D0-2F04-410F-8B91-7C9C2FA93222}" type="presOf" srcId="{E68932D4-A952-43DC-A074-037ECF758D98}" destId="{BA3FFCF1-D311-4D39-8E77-B3F4F4F4F635}" srcOrd="0" destOrd="0" presId="urn:microsoft.com/office/officeart/2005/8/layout/default#2"/>
    <dgm:cxn modelId="{2BC3E6DA-FEEA-433E-89ED-B83A1AC3E61C}" type="presOf" srcId="{5E2476C4-5675-4995-9725-51D218207F56}" destId="{8F1C1E72-BC93-4E20-9597-FE66CC745297}" srcOrd="0" destOrd="0" presId="urn:microsoft.com/office/officeart/2005/8/layout/default#2"/>
    <dgm:cxn modelId="{1CF8BBE3-2264-47B8-B660-34FCE627F429}" srcId="{698F254F-8E5E-42C4-8AE9-AD18FF3CC0EB}" destId="{6D0136B4-39B3-4894-B714-D8C9305E395B}" srcOrd="7" destOrd="0" parTransId="{B362A2A9-A651-41CD-B85D-D6A1A7B34F99}" sibTransId="{C7C0EC39-5C86-401F-9769-6109FAACCD6B}"/>
    <dgm:cxn modelId="{9DD662F1-0B08-49C6-9E16-29E9C59F1C68}" type="presOf" srcId="{698F254F-8E5E-42C4-8AE9-AD18FF3CC0EB}" destId="{0B06BC8E-EE22-4588-BD83-AA382C38C208}" srcOrd="0" destOrd="0" presId="urn:microsoft.com/office/officeart/2005/8/layout/default#2"/>
    <dgm:cxn modelId="{CF6B07E8-E6B2-49AB-98C0-94C9B23B1D61}" type="presParOf" srcId="{0B06BC8E-EE22-4588-BD83-AA382C38C208}" destId="{9C66D8C8-7A6E-40BC-8908-225E23513C92}" srcOrd="0" destOrd="0" presId="urn:microsoft.com/office/officeart/2005/8/layout/default#2"/>
    <dgm:cxn modelId="{12C1ED0F-B4CD-4F91-8DBA-57FA05CA4856}" type="presParOf" srcId="{0B06BC8E-EE22-4588-BD83-AA382C38C208}" destId="{F11CB2C8-C5AC-4204-9521-AF8101F630FE}" srcOrd="1" destOrd="0" presId="urn:microsoft.com/office/officeart/2005/8/layout/default#2"/>
    <dgm:cxn modelId="{F95D3528-CD32-4E64-8D73-CC473586DD0A}" type="presParOf" srcId="{0B06BC8E-EE22-4588-BD83-AA382C38C208}" destId="{AD38BE8F-1478-4F49-8088-3CD34385F113}" srcOrd="2" destOrd="0" presId="urn:microsoft.com/office/officeart/2005/8/layout/default#2"/>
    <dgm:cxn modelId="{B7130EB5-A903-4FF2-B0FB-805359B5EA9E}" type="presParOf" srcId="{0B06BC8E-EE22-4588-BD83-AA382C38C208}" destId="{FACF59B1-F083-4778-AE83-B7C84871F460}" srcOrd="3" destOrd="0" presId="urn:microsoft.com/office/officeart/2005/8/layout/default#2"/>
    <dgm:cxn modelId="{F1A62B0E-14E3-42FC-AA56-BCEA4F912F28}" type="presParOf" srcId="{0B06BC8E-EE22-4588-BD83-AA382C38C208}" destId="{BA3FFCF1-D311-4D39-8E77-B3F4F4F4F635}" srcOrd="4" destOrd="0" presId="urn:microsoft.com/office/officeart/2005/8/layout/default#2"/>
    <dgm:cxn modelId="{792FB541-A675-4B79-A6BA-80CBD977CAF1}" type="presParOf" srcId="{0B06BC8E-EE22-4588-BD83-AA382C38C208}" destId="{85100349-32D6-427A-80F7-3AA7188A4BB6}" srcOrd="5" destOrd="0" presId="urn:microsoft.com/office/officeart/2005/8/layout/default#2"/>
    <dgm:cxn modelId="{189E5BC3-DD22-40A6-B3C3-19FF34D3AA47}" type="presParOf" srcId="{0B06BC8E-EE22-4588-BD83-AA382C38C208}" destId="{2FF7B2BD-6EBC-4584-A4FD-AD37C84F2737}" srcOrd="6" destOrd="0" presId="urn:microsoft.com/office/officeart/2005/8/layout/default#2"/>
    <dgm:cxn modelId="{4E28CA86-19AE-4831-8700-105B544E74FE}" type="presParOf" srcId="{0B06BC8E-EE22-4588-BD83-AA382C38C208}" destId="{BD3986AC-3A13-4830-9610-799DC4D96EAA}" srcOrd="7" destOrd="0" presId="urn:microsoft.com/office/officeart/2005/8/layout/default#2"/>
    <dgm:cxn modelId="{86188D4E-3635-4834-A13F-789741657726}" type="presParOf" srcId="{0B06BC8E-EE22-4588-BD83-AA382C38C208}" destId="{6AAA6BE9-9A5C-4EA9-8FC6-270C90435C0A}" srcOrd="8" destOrd="0" presId="urn:microsoft.com/office/officeart/2005/8/layout/default#2"/>
    <dgm:cxn modelId="{0057A126-3AAD-45DC-AD44-1391C09EA690}" type="presParOf" srcId="{0B06BC8E-EE22-4588-BD83-AA382C38C208}" destId="{9A4DCF3D-6C42-4EB6-8C19-4A61FC1FF67A}" srcOrd="9" destOrd="0" presId="urn:microsoft.com/office/officeart/2005/8/layout/default#2"/>
    <dgm:cxn modelId="{301ACA49-0A9F-43DE-A089-7E79A1D2DBB7}" type="presParOf" srcId="{0B06BC8E-EE22-4588-BD83-AA382C38C208}" destId="{1B3611F3-DE37-40CA-B376-70B87F9AA056}" srcOrd="10" destOrd="0" presId="urn:microsoft.com/office/officeart/2005/8/layout/default#2"/>
    <dgm:cxn modelId="{EE278C55-C698-4A3C-8E22-A9B10ED4BA04}" type="presParOf" srcId="{0B06BC8E-EE22-4588-BD83-AA382C38C208}" destId="{F7404517-815D-4151-BF1B-7FA1E3D7DEE4}" srcOrd="11" destOrd="0" presId="urn:microsoft.com/office/officeart/2005/8/layout/default#2"/>
    <dgm:cxn modelId="{F4AF1F38-68E8-4DC0-B61B-0618F7422814}" type="presParOf" srcId="{0B06BC8E-EE22-4588-BD83-AA382C38C208}" destId="{8F1C1E72-BC93-4E20-9597-FE66CC745297}" srcOrd="12" destOrd="0" presId="urn:microsoft.com/office/officeart/2005/8/layout/default#2"/>
    <dgm:cxn modelId="{937A2EAB-89E3-41E3-981C-BEF80A18B3FD}" type="presParOf" srcId="{0B06BC8E-EE22-4588-BD83-AA382C38C208}" destId="{D0912FDE-8B43-473F-9009-1A081E5BD40E}" srcOrd="13" destOrd="0" presId="urn:microsoft.com/office/officeart/2005/8/layout/default#2"/>
    <dgm:cxn modelId="{4AA60EA1-33FF-47C9-925C-EEC2A204B426}" type="presParOf" srcId="{0B06BC8E-EE22-4588-BD83-AA382C38C208}" destId="{5A984F3B-6D21-4619-868E-04BF852E1128}" srcOrd="14" destOrd="0" presId="urn:microsoft.com/office/officeart/2005/8/layout/default#2"/>
    <dgm:cxn modelId="{7C50142E-1A87-4A78-A77C-51CF6A6983AB}" type="presParOf" srcId="{0B06BC8E-EE22-4588-BD83-AA382C38C208}" destId="{93989050-EAF0-4661-A291-B3D451C91140}" srcOrd="15" destOrd="0" presId="urn:microsoft.com/office/officeart/2005/8/layout/default#2"/>
    <dgm:cxn modelId="{7939C412-95DF-4C5E-BA54-6B008A3E453B}" type="presParOf" srcId="{0B06BC8E-EE22-4588-BD83-AA382C38C208}" destId="{368244B7-5D44-435E-9ECB-64CEE7054550}" srcOrd="16" destOrd="0" presId="urn:microsoft.com/office/officeart/2005/8/layout/default#2"/>
    <dgm:cxn modelId="{BE2D99D0-8C36-4C37-A57E-06688A8056FE}" type="presParOf" srcId="{0B06BC8E-EE22-4588-BD83-AA382C38C208}" destId="{2DD6C453-5AC8-4E72-AFF9-E6C8946BFAAE}" srcOrd="17" destOrd="0" presId="urn:microsoft.com/office/officeart/2005/8/layout/default#2"/>
    <dgm:cxn modelId="{31EDC379-9130-4B81-B7FE-9315839CFB33}" type="presParOf" srcId="{0B06BC8E-EE22-4588-BD83-AA382C38C208}" destId="{A58D7D22-708C-4BEB-946F-248F04DC16D4}" srcOrd="18" destOrd="0" presId="urn:microsoft.com/office/officeart/2005/8/layout/default#2"/>
    <dgm:cxn modelId="{52673740-68A2-4F40-9AE8-43D2C6647321}" type="presParOf" srcId="{0B06BC8E-EE22-4588-BD83-AA382C38C208}" destId="{BB085C70-654D-4DCF-9DD2-2873A545AD6C}" srcOrd="19" destOrd="0" presId="urn:microsoft.com/office/officeart/2005/8/layout/default#2"/>
    <dgm:cxn modelId="{F3591C5A-CCBB-4FB9-B7E9-72F40FC04F8B}" type="presParOf" srcId="{0B06BC8E-EE22-4588-BD83-AA382C38C208}" destId="{FEBCB453-53A0-4399-9ACF-FCF935AD6192}" srcOrd="20" destOrd="0" presId="urn:microsoft.com/office/officeart/2005/8/layout/default#2"/>
    <dgm:cxn modelId="{507F9620-5B0D-4A92-9348-6ABAA75EB76D}" type="presParOf" srcId="{0B06BC8E-EE22-4588-BD83-AA382C38C208}" destId="{9F04881C-8B4E-4340-8756-41886796C1CC}" srcOrd="21" destOrd="0" presId="urn:microsoft.com/office/officeart/2005/8/layout/default#2"/>
    <dgm:cxn modelId="{BF9EB86F-A708-41A2-9DCE-714ECF46D8A4}" type="presParOf" srcId="{0B06BC8E-EE22-4588-BD83-AA382C38C208}" destId="{2407D4B7-7339-4A60-8BF1-46D49E79656E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05DF-38D0-4C96-9AC5-6F2FAEF598DC}">
      <dsp:nvSpPr>
        <dsp:cNvPr id="0" name=""/>
        <dsp:cNvSpPr/>
      </dsp:nvSpPr>
      <dsp:spPr>
        <a:xfrm>
          <a:off x="0" y="0"/>
          <a:ext cx="6119961" cy="867788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Srednjoročni</a:t>
          </a:r>
          <a:r>
            <a:rPr lang="en-US" sz="1300" kern="1200" dirty="0"/>
            <a:t> plan u </a:t>
          </a:r>
          <a:r>
            <a:rPr lang="en-US" sz="1300" kern="1200" dirty="0" err="1"/>
            <a:t>kojem</a:t>
          </a:r>
          <a:r>
            <a:rPr lang="en-US" sz="1300" kern="1200" dirty="0"/>
            <a:t> </a:t>
          </a:r>
          <a:r>
            <a:rPr lang="en-US" sz="1300" kern="1200" dirty="0" err="1"/>
            <a:t>zemlje</a:t>
          </a:r>
          <a:r>
            <a:rPr lang="en-US" sz="1300" kern="1200" dirty="0"/>
            <a:t> </a:t>
          </a:r>
          <a:r>
            <a:rPr lang="en-US" sz="1300" kern="1200" dirty="0" err="1"/>
            <a:t>opisuju</a:t>
          </a:r>
          <a:r>
            <a:rPr lang="en-US" sz="1300" kern="1200" dirty="0"/>
            <a:t> </a:t>
          </a:r>
          <a:r>
            <a:rPr lang="en-US" sz="1300" kern="1200" dirty="0" err="1"/>
            <a:t>kako</a:t>
          </a:r>
          <a:r>
            <a:rPr lang="en-US" sz="1300" kern="1200" dirty="0"/>
            <a:t> </a:t>
          </a:r>
          <a:r>
            <a:rPr lang="en-US" sz="1300" kern="1200" dirty="0" err="1"/>
            <a:t>će</a:t>
          </a:r>
          <a:r>
            <a:rPr lang="en-US" sz="1300" kern="1200" dirty="0"/>
            <a:t> </a:t>
          </a:r>
          <a:r>
            <a:rPr lang="en-US" sz="1300" kern="1200" dirty="0" err="1"/>
            <a:t>doprinijeti</a:t>
          </a:r>
          <a:r>
            <a:rPr lang="en-US" sz="1300" kern="1200" dirty="0"/>
            <a:t> </a:t>
          </a:r>
          <a:r>
            <a:rPr lang="en-US" sz="1300" kern="1200" dirty="0" err="1"/>
            <a:t>postizanju</a:t>
          </a:r>
          <a:r>
            <a:rPr lang="en-US" sz="1300" kern="1200" dirty="0"/>
            <a:t> </a:t>
          </a:r>
          <a:r>
            <a:rPr lang="en-US" sz="1300" kern="1200" dirty="0" err="1"/>
            <a:t>cilja</a:t>
          </a:r>
          <a:r>
            <a:rPr lang="en-US" sz="1300" kern="1200" dirty="0"/>
            <a:t> </a:t>
          </a:r>
          <a:r>
            <a:rPr lang="en-US" sz="1300" kern="1200" dirty="0" err="1"/>
            <a:t>neto</a:t>
          </a:r>
          <a:r>
            <a:rPr lang="en-US" sz="1300" kern="1200" dirty="0"/>
            <a:t> </a:t>
          </a:r>
          <a:r>
            <a:rPr lang="en-US" sz="1300" kern="1200" dirty="0" err="1"/>
            <a:t>nulte</a:t>
          </a:r>
          <a:r>
            <a:rPr lang="en-US" sz="1300" kern="1200" dirty="0"/>
            <a:t> </a:t>
          </a:r>
          <a:r>
            <a:rPr lang="en-US" sz="1300" kern="1200" dirty="0" err="1"/>
            <a:t>emisije</a:t>
          </a:r>
          <a:r>
            <a:rPr lang="en-US" sz="1300" kern="1200" dirty="0"/>
            <a:t> </a:t>
          </a:r>
          <a:r>
            <a:rPr lang="en-US" sz="1300" kern="1200" dirty="0" err="1"/>
            <a:t>stakleničkih</a:t>
          </a:r>
          <a:r>
            <a:rPr lang="en-US" sz="1300" kern="1200" dirty="0"/>
            <a:t> </a:t>
          </a:r>
          <a:r>
            <a:rPr lang="en-US" sz="1300" kern="1200" dirty="0" err="1"/>
            <a:t>plinova</a:t>
          </a:r>
          <a:r>
            <a:rPr lang="en-US" sz="1300" kern="1200" dirty="0"/>
            <a:t> do 2050. </a:t>
          </a:r>
          <a:r>
            <a:rPr lang="en-US" sz="1300" kern="1200" dirty="0" err="1"/>
            <a:t>godine</a:t>
          </a:r>
          <a:r>
            <a:rPr lang="en-US" sz="1300" kern="1200" dirty="0"/>
            <a:t> u E</a:t>
          </a:r>
          <a:r>
            <a:rPr lang="bs-Latn-BA" sz="1300" kern="1200" dirty="0"/>
            <a:t>v</a:t>
          </a:r>
          <a:r>
            <a:rPr lang="en-US" sz="1300" kern="1200" dirty="0" err="1"/>
            <a:t>ropi</a:t>
          </a:r>
          <a:endParaRPr lang="en-US" sz="1300" kern="1200" dirty="0"/>
        </a:p>
      </dsp:txBody>
      <dsp:txXfrm>
        <a:off x="42362" y="42362"/>
        <a:ext cx="6035237" cy="783064"/>
      </dsp:txXfrm>
    </dsp:sp>
    <dsp:sp modelId="{164009B3-D651-473C-8E6E-3B3038E56035}">
      <dsp:nvSpPr>
        <dsp:cNvPr id="0" name=""/>
        <dsp:cNvSpPr/>
      </dsp:nvSpPr>
      <dsp:spPr>
        <a:xfrm>
          <a:off x="0" y="777324"/>
          <a:ext cx="6119961" cy="861955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Realizacija</a:t>
          </a:r>
          <a:r>
            <a:rPr lang="en-US" sz="1300" kern="1200" dirty="0"/>
            <a:t> NECP </a:t>
          </a:r>
          <a:r>
            <a:rPr lang="en-US" sz="1300" kern="1200" dirty="0" err="1"/>
            <a:t>ciljeva</a:t>
          </a:r>
          <a:r>
            <a:rPr lang="en-US" sz="1300" kern="1200" dirty="0"/>
            <a:t> </a:t>
          </a:r>
          <a:r>
            <a:rPr lang="en-US" sz="1300" kern="1200" dirty="0" err="1"/>
            <a:t>doprinijet</a:t>
          </a:r>
          <a:r>
            <a:rPr lang="en-US" sz="1300" kern="1200" dirty="0"/>
            <a:t> </a:t>
          </a:r>
          <a:r>
            <a:rPr lang="en-US" sz="1300" kern="1200" dirty="0" err="1"/>
            <a:t>će</a:t>
          </a:r>
          <a:r>
            <a:rPr lang="en-US" sz="1300" kern="1200" dirty="0"/>
            <a:t> </a:t>
          </a:r>
          <a:r>
            <a:rPr lang="en-US" sz="1300" kern="1200" dirty="0" err="1"/>
            <a:t>dekarbonizaciji</a:t>
          </a:r>
          <a:r>
            <a:rPr lang="en-US" sz="1300" kern="1200" dirty="0"/>
            <a:t> </a:t>
          </a:r>
          <a:r>
            <a:rPr lang="en-US" sz="1300" kern="1200" dirty="0" err="1"/>
            <a:t>cjelokupne</a:t>
          </a:r>
          <a:r>
            <a:rPr lang="en-US" sz="1300" kern="1200" dirty="0"/>
            <a:t> privrede i time </a:t>
          </a:r>
          <a:r>
            <a:rPr lang="en-US" sz="1300" kern="1200" dirty="0" err="1"/>
            <a:t>poboljšati</a:t>
          </a:r>
          <a:r>
            <a:rPr lang="en-US" sz="1300" kern="1200" dirty="0"/>
            <a:t> </a:t>
          </a:r>
          <a:r>
            <a:rPr lang="en-US" sz="1300" kern="1200" dirty="0" err="1"/>
            <a:t>konkurentnost</a:t>
          </a:r>
          <a:r>
            <a:rPr lang="en-US" sz="1300" kern="1200" dirty="0"/>
            <a:t> </a:t>
          </a:r>
          <a:r>
            <a:rPr lang="en-US" sz="1300" kern="1200" dirty="0" err="1"/>
            <a:t>bh</a:t>
          </a:r>
          <a:r>
            <a:rPr lang="en-US" sz="1300" kern="1200" dirty="0"/>
            <a:t>. privrede u e</a:t>
          </a:r>
          <a:r>
            <a:rPr lang="bs-Latn-BA" sz="1300" kern="1200" dirty="0"/>
            <a:t>v</a:t>
          </a:r>
          <a:r>
            <a:rPr lang="en-US" sz="1300" kern="1200" dirty="0" err="1"/>
            <a:t>ropskim</a:t>
          </a:r>
          <a:r>
            <a:rPr lang="en-US" sz="1300" kern="1200" dirty="0"/>
            <a:t> </a:t>
          </a:r>
          <a:r>
            <a:rPr lang="en-US" sz="1300" kern="1200" dirty="0" err="1"/>
            <a:t>okvirima</a:t>
          </a:r>
          <a:r>
            <a:rPr lang="en-US" sz="1300" kern="1200" dirty="0"/>
            <a:t>.</a:t>
          </a:r>
        </a:p>
      </dsp:txBody>
      <dsp:txXfrm>
        <a:off x="42077" y="819401"/>
        <a:ext cx="6035807" cy="777801"/>
      </dsp:txXfrm>
    </dsp:sp>
    <dsp:sp modelId="{ADDC8829-9F80-4FA4-A537-133E99394B2B}">
      <dsp:nvSpPr>
        <dsp:cNvPr id="0" name=""/>
        <dsp:cNvSpPr/>
      </dsp:nvSpPr>
      <dsp:spPr>
        <a:xfrm>
          <a:off x="0" y="1625792"/>
          <a:ext cx="6119961" cy="51480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rgbClr val="002060"/>
              </a:solidFill>
            </a:rPr>
            <a:t>5 dimenzija NECP-a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25130" y="1650922"/>
        <a:ext cx="6069701" cy="464540"/>
      </dsp:txXfrm>
    </dsp:sp>
    <dsp:sp modelId="{23964377-67CC-4264-804E-74DF1988CED2}">
      <dsp:nvSpPr>
        <dsp:cNvPr id="0" name=""/>
        <dsp:cNvSpPr/>
      </dsp:nvSpPr>
      <dsp:spPr>
        <a:xfrm>
          <a:off x="0" y="2794198"/>
          <a:ext cx="3030543" cy="514800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/>
            <a:t>Energetska efikasnost</a:t>
          </a:r>
          <a:endParaRPr lang="en-US" sz="1400" b="1" kern="1200" dirty="0"/>
        </a:p>
      </dsp:txBody>
      <dsp:txXfrm>
        <a:off x="0" y="2794198"/>
        <a:ext cx="3030543" cy="514800"/>
      </dsp:txXfrm>
    </dsp:sp>
    <dsp:sp modelId="{D1F10B62-A83F-46A9-886C-36BCE787F37F}">
      <dsp:nvSpPr>
        <dsp:cNvPr id="0" name=""/>
        <dsp:cNvSpPr/>
      </dsp:nvSpPr>
      <dsp:spPr>
        <a:xfrm>
          <a:off x="0" y="3371990"/>
          <a:ext cx="3050739" cy="514800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/>
            <a:t>Energetska sigurnost</a:t>
          </a:r>
          <a:endParaRPr lang="en-US" sz="1400" b="1" kern="1200" dirty="0"/>
        </a:p>
      </dsp:txBody>
      <dsp:txXfrm>
        <a:off x="0" y="3371990"/>
        <a:ext cx="3050739" cy="514800"/>
      </dsp:txXfrm>
    </dsp:sp>
    <dsp:sp modelId="{E1766BB4-CBA0-4421-8C84-86AF1B00B613}">
      <dsp:nvSpPr>
        <dsp:cNvPr id="0" name=""/>
        <dsp:cNvSpPr/>
      </dsp:nvSpPr>
      <dsp:spPr>
        <a:xfrm>
          <a:off x="0" y="3941631"/>
          <a:ext cx="3050739" cy="514800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/>
            <a:t>Unutrašnje energetsko tržište</a:t>
          </a:r>
          <a:endParaRPr lang="en-US" sz="1400" b="1" kern="1200" dirty="0"/>
        </a:p>
      </dsp:txBody>
      <dsp:txXfrm>
        <a:off x="0" y="3941631"/>
        <a:ext cx="3050739" cy="514800"/>
      </dsp:txXfrm>
    </dsp:sp>
    <dsp:sp modelId="{6474A2BB-8BB1-42E6-8153-C0C24B663A49}">
      <dsp:nvSpPr>
        <dsp:cNvPr id="0" name=""/>
        <dsp:cNvSpPr/>
      </dsp:nvSpPr>
      <dsp:spPr>
        <a:xfrm>
          <a:off x="0" y="4511016"/>
          <a:ext cx="3070935" cy="514800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/>
            <a:t>Istraživanje, inovacije i konkurentnost</a:t>
          </a:r>
          <a:endParaRPr lang="en-US" sz="1400" b="1" kern="1200" dirty="0"/>
        </a:p>
      </dsp:txBody>
      <dsp:txXfrm>
        <a:off x="0" y="4511016"/>
        <a:ext cx="3070935" cy="514800"/>
      </dsp:txXfrm>
    </dsp:sp>
    <dsp:sp modelId="{66B21DD9-911F-43F9-80BE-6FBC800C5906}">
      <dsp:nvSpPr>
        <dsp:cNvPr id="0" name=""/>
        <dsp:cNvSpPr/>
      </dsp:nvSpPr>
      <dsp:spPr>
        <a:xfrm>
          <a:off x="0" y="2206322"/>
          <a:ext cx="6119961" cy="514800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b="1" kern="1200" dirty="0" err="1"/>
            <a:t>Dekarbonizacija</a:t>
          </a:r>
          <a:r>
            <a:rPr lang="bs-Latn-BA" sz="1400" b="1" kern="1200" dirty="0"/>
            <a:t> (emisije stakleničkih gasova  i  obnovljivi izvori energije)</a:t>
          </a:r>
          <a:endParaRPr lang="en-US" sz="1400" b="1" kern="1200" dirty="0"/>
        </a:p>
      </dsp:txBody>
      <dsp:txXfrm>
        <a:off x="0" y="2206322"/>
        <a:ext cx="6119961" cy="51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D8C8-7A6E-40BC-8908-225E23513C92}">
      <dsp:nvSpPr>
        <dsp:cNvPr id="0" name=""/>
        <dsp:cNvSpPr/>
      </dsp:nvSpPr>
      <dsp:spPr>
        <a:xfrm>
          <a:off x="480887" y="2306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 dirty="0"/>
            <a:t>Smanjenje emisija stakleničkih gasova</a:t>
          </a:r>
          <a:endParaRPr lang="en-US" sz="1600" kern="1200" dirty="0"/>
        </a:p>
      </dsp:txBody>
      <dsp:txXfrm>
        <a:off x="480887" y="2306"/>
        <a:ext cx="2129045" cy="1277427"/>
      </dsp:txXfrm>
    </dsp:sp>
    <dsp:sp modelId="{AD38BE8F-1478-4F49-8088-3CD34385F113}">
      <dsp:nvSpPr>
        <dsp:cNvPr id="0" name=""/>
        <dsp:cNvSpPr/>
      </dsp:nvSpPr>
      <dsp:spPr>
        <a:xfrm>
          <a:off x="2822837" y="2306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Povećanje udjela obnovljivih izvora</a:t>
          </a:r>
          <a:endParaRPr lang="en-US" sz="1600" kern="1200"/>
        </a:p>
      </dsp:txBody>
      <dsp:txXfrm>
        <a:off x="2822837" y="2306"/>
        <a:ext cx="2129045" cy="1277427"/>
      </dsp:txXfrm>
    </dsp:sp>
    <dsp:sp modelId="{BA3FFCF1-D311-4D39-8E77-B3F4F4F4F635}">
      <dsp:nvSpPr>
        <dsp:cNvPr id="0" name=""/>
        <dsp:cNvSpPr/>
      </dsp:nvSpPr>
      <dsp:spPr>
        <a:xfrm>
          <a:off x="5164787" y="2306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 dirty="0"/>
            <a:t>Povećanje mjera energetske efikasnosti</a:t>
          </a:r>
          <a:endParaRPr lang="en-US" sz="1600" kern="1200" dirty="0"/>
        </a:p>
      </dsp:txBody>
      <dsp:txXfrm>
        <a:off x="5164787" y="2306"/>
        <a:ext cx="2129045" cy="1277427"/>
      </dsp:txXfrm>
    </dsp:sp>
    <dsp:sp modelId="{2FF7B2BD-6EBC-4584-A4FD-AD37C84F2737}">
      <dsp:nvSpPr>
        <dsp:cNvPr id="0" name=""/>
        <dsp:cNvSpPr/>
      </dsp:nvSpPr>
      <dsp:spPr>
        <a:xfrm>
          <a:off x="7506737" y="2306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Usvajanje potrebnog zakonskog okvira i strateških dokumenata</a:t>
          </a:r>
          <a:endParaRPr lang="en-US" sz="1600" kern="1200"/>
        </a:p>
      </dsp:txBody>
      <dsp:txXfrm>
        <a:off x="7506737" y="2306"/>
        <a:ext cx="2129045" cy="1277427"/>
      </dsp:txXfrm>
    </dsp:sp>
    <dsp:sp modelId="{6AAA6BE9-9A5C-4EA9-8FC6-270C90435C0A}">
      <dsp:nvSpPr>
        <dsp:cNvPr id="0" name=""/>
        <dsp:cNvSpPr/>
      </dsp:nvSpPr>
      <dsp:spPr>
        <a:xfrm>
          <a:off x="480887" y="1492638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 dirty="0"/>
            <a:t>Uspostava organiziranog tržišta električne energije i prirodnog gasa</a:t>
          </a:r>
          <a:endParaRPr lang="en-US" sz="1600" kern="1200" dirty="0"/>
        </a:p>
      </dsp:txBody>
      <dsp:txXfrm>
        <a:off x="480887" y="1492638"/>
        <a:ext cx="2129045" cy="1277427"/>
      </dsp:txXfrm>
    </dsp:sp>
    <dsp:sp modelId="{1B3611F3-DE37-40CA-B376-70B87F9AA056}">
      <dsp:nvSpPr>
        <dsp:cNvPr id="0" name=""/>
        <dsp:cNvSpPr/>
      </dsp:nvSpPr>
      <dsp:spPr>
        <a:xfrm>
          <a:off x="2822837" y="1492638"/>
          <a:ext cx="2129045" cy="1277427"/>
        </a:xfrm>
        <a:prstGeom prst="rect">
          <a:avLst/>
        </a:prstGeom>
        <a:solidFill>
          <a:srgbClr val="FFC00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b="1" kern="1200" dirty="0">
              <a:solidFill>
                <a:srgbClr val="002060"/>
              </a:solidFill>
            </a:rPr>
            <a:t>Uspostavljanje šema za trgovinu emisijama stakleničkih gasova (EU ETS)</a:t>
          </a:r>
          <a:endParaRPr lang="en-US" sz="1700" b="1" kern="1200" dirty="0">
            <a:solidFill>
              <a:srgbClr val="002060"/>
            </a:solidFill>
          </a:endParaRPr>
        </a:p>
      </dsp:txBody>
      <dsp:txXfrm>
        <a:off x="2822837" y="1492638"/>
        <a:ext cx="2129045" cy="1277427"/>
      </dsp:txXfrm>
    </dsp:sp>
    <dsp:sp modelId="{8F1C1E72-BC93-4E20-9597-FE66CC745297}">
      <dsp:nvSpPr>
        <dsp:cNvPr id="0" name=""/>
        <dsp:cNvSpPr/>
      </dsp:nvSpPr>
      <dsp:spPr>
        <a:xfrm>
          <a:off x="5164787" y="1492638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Uspostava sistema Garancija porijekla</a:t>
          </a:r>
          <a:endParaRPr lang="en-US" sz="1600" kern="1200"/>
        </a:p>
      </dsp:txBody>
      <dsp:txXfrm>
        <a:off x="5164787" y="1492638"/>
        <a:ext cx="2129045" cy="1277427"/>
      </dsp:txXfrm>
    </dsp:sp>
    <dsp:sp modelId="{5A984F3B-6D21-4619-868E-04BF852E1128}">
      <dsp:nvSpPr>
        <dsp:cNvPr id="0" name=""/>
        <dsp:cNvSpPr/>
      </dsp:nvSpPr>
      <dsp:spPr>
        <a:xfrm>
          <a:off x="7506737" y="1492638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Provedba pravedne tranzicije regiona bogatih ugljem</a:t>
          </a:r>
          <a:endParaRPr lang="en-US" sz="1600" kern="1200"/>
        </a:p>
      </dsp:txBody>
      <dsp:txXfrm>
        <a:off x="7506737" y="1492638"/>
        <a:ext cx="2129045" cy="1277427"/>
      </dsp:txXfrm>
    </dsp:sp>
    <dsp:sp modelId="{368244B7-5D44-435E-9ECB-64CEE7054550}">
      <dsp:nvSpPr>
        <dsp:cNvPr id="0" name=""/>
        <dsp:cNvSpPr/>
      </dsp:nvSpPr>
      <dsp:spPr>
        <a:xfrm>
          <a:off x="480887" y="2982970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Racionalizacija administrativnih postupaka</a:t>
          </a:r>
          <a:endParaRPr lang="en-US" sz="1600" kern="1200"/>
        </a:p>
      </dsp:txBody>
      <dsp:txXfrm>
        <a:off x="480887" y="2982970"/>
        <a:ext cx="2129045" cy="1277427"/>
      </dsp:txXfrm>
    </dsp:sp>
    <dsp:sp modelId="{A58D7D22-708C-4BEB-946F-248F04DC16D4}">
      <dsp:nvSpPr>
        <dsp:cNvPr id="0" name=""/>
        <dsp:cNvSpPr/>
      </dsp:nvSpPr>
      <dsp:spPr>
        <a:xfrm>
          <a:off x="2822837" y="2982970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/>
            <a:t>Povećanje fleksibilnosti sistema i infrastrukture</a:t>
          </a:r>
          <a:endParaRPr lang="en-US" sz="1600" kern="1200"/>
        </a:p>
      </dsp:txBody>
      <dsp:txXfrm>
        <a:off x="2822837" y="2982970"/>
        <a:ext cx="2129045" cy="1277427"/>
      </dsp:txXfrm>
    </dsp:sp>
    <dsp:sp modelId="{FEBCB453-53A0-4399-9ACF-FCF935AD6192}">
      <dsp:nvSpPr>
        <dsp:cNvPr id="0" name=""/>
        <dsp:cNvSpPr/>
      </dsp:nvSpPr>
      <dsp:spPr>
        <a:xfrm>
          <a:off x="5164787" y="2982970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 dirty="0"/>
            <a:t>Intenziviranje istraživanja</a:t>
          </a:r>
          <a:endParaRPr lang="en-US" sz="1600" kern="1200" dirty="0"/>
        </a:p>
      </dsp:txBody>
      <dsp:txXfrm>
        <a:off x="5164787" y="2982970"/>
        <a:ext cx="2129045" cy="1277427"/>
      </dsp:txXfrm>
    </dsp:sp>
    <dsp:sp modelId="{2407D4B7-7339-4A60-8BF1-46D49E79656E}">
      <dsp:nvSpPr>
        <dsp:cNvPr id="0" name=""/>
        <dsp:cNvSpPr/>
      </dsp:nvSpPr>
      <dsp:spPr>
        <a:xfrm>
          <a:off x="7506737" y="2982970"/>
          <a:ext cx="2129045" cy="12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b="1" kern="1200" dirty="0"/>
            <a:t>Jačanje konkurentnosti</a:t>
          </a:r>
          <a:endParaRPr lang="en-US" sz="1600" kern="1200" dirty="0"/>
        </a:p>
      </dsp:txBody>
      <dsp:txXfrm>
        <a:off x="7506737" y="2982970"/>
        <a:ext cx="2129045" cy="127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4D21-AF0B-47DA-9EF1-07F76DB37186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7DCC-60FA-4FAF-AD22-592822DF9596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658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D7DCC-60FA-4FAF-AD22-592822DF9596}" type="slidenum">
              <a:rPr lang="bs-Latn-BA" smtClean="0"/>
              <a:pPr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589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FD03-3C56-00DB-A758-2BC3F13C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C0476-FED5-3125-8F58-844A9ADC5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25682-F057-F77D-F9C4-E4A6501CA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C576C-AB52-4A6C-D694-BF646D28C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6F62-6102-16F7-C421-F72B81306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7F3EB-EC44-02AA-CC18-525EFAAAD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16548-BBEF-FC7A-3718-2FFAD594B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D0907-8407-5996-30D6-DAEEF1068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C6BA-032B-7133-DBDC-0EC524BA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B294D-8582-88F9-6129-846F1B87D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6665E-92DE-7B99-525A-D48A74B91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5129-7E57-F364-D779-14F042C5B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59B9-E5C5-EA77-9AF3-05FB932E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6881E-EF94-1C64-5A3C-511A6407F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D9471C-A593-3179-2F4F-0B4DFCE2F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6D19-CE05-BF96-B0CE-A2DDF0950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25D7-EA2E-0482-682F-0C9D78CB6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2FCE1-1A45-433B-9B2E-E3A36461F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E7E5C-FE7C-A204-2A95-7A767AAAC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0996-8133-F689-BC7A-D2A1EDE14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9F21-A9F3-9ED8-9F67-BA70A2E9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1A6D8-5C1C-8091-0A4D-03E2D29D1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9BF5F-013F-2D7B-C1FA-CF747D477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02E97-C12A-4499-7311-EB015DA4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6D035-C6B8-3242-BDDE-815D64FB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68D51-6E11-E357-F191-E7383D781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F9CF2-AF08-80D4-1AE3-3009808A3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FEDF-B0B0-F230-314E-9E9BE1FBC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D6B4-BC72-46DC-837F-81DF6ED7CE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112C-CE89-DFA9-7266-E3F6C6FE2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93AB1-ADB4-11DC-BFC9-B82BA003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3A49-6ED4-8E5D-88FB-0350B2C7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9D9A-B31B-962C-8041-974D4C28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209A-58CE-8F04-EF0E-307E62C8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342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9ABC-9276-27BE-5556-388D52B3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98F59-1597-6547-72B3-FC98822C3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18193-9793-0D10-768E-9312D8FD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2827-F194-3E78-36D9-B98865BE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F586B-F2A9-5984-1D2A-7768F369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2624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9CEE6-2116-FA72-6B44-77F7E5A96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4E2D2-C6D4-C735-7C07-3147A7CB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7A50-649A-068D-7F47-92161B79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99FF-B063-F541-AAC9-4247FB16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748A-5C2B-8FC2-B77B-741B17B2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465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2345-D459-060B-4190-ADC9D9FF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26AF-E07C-39D7-8AC4-E6664140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F878E-E16D-6200-B8EE-BA2169F4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65EAC-0099-E593-D79E-5F18511B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8AB3A-6ADA-729B-F5B9-8F83890A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963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70EA-B9A7-5296-5CC6-788BAF3B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EA91B-78C9-3719-6520-E774284A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A9447-42E3-A90D-A01E-98331D9C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37793-F7AC-67E4-1281-94246C53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5A49-DDB4-0552-ED33-89943C44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640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6313-5071-5301-C13E-7B8EF260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DD42-1AF3-2FEA-8621-BD0F22E38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938F9-B24A-3CAA-87A1-6F731B0C7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52C50-567E-262D-6545-E32EBA16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57CDB-8E9D-CA2F-C2F0-D60418AF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70099-FF93-8AF4-D96E-48104FBF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382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A6B9-A519-9A5A-2954-A42B0F06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4C61-B2F5-283A-6E3D-7AD75309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77BAA-0149-6C7A-C37E-62E94BE31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455F3-D56C-4A9F-6071-BE79CAFC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FDBE9-0C99-299F-6790-94805CE5F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90F0E-E342-5205-006D-8D9530A5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3FE90-B606-2268-F69C-D238C1C3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B3679-29F7-1E8F-6498-8A4FD4B5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969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3DB8-6FE8-BCF3-5935-698B1B39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C1D35-4737-4A02-82C6-4A18FC60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B9166-3493-9195-72E3-3E7A9867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9D05C-88F3-152F-8C40-6432BABD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0397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4EC62-D6D3-4294-C7F3-5A687039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BB39A-F083-DE10-8326-DA62ABF2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F0E2D-1AA3-89A0-C7DB-A8325205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964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4C91-F1CD-187E-8EF6-92A7A09C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50E5-59E2-9600-C1BE-9EFB3903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0557-D085-C02D-2674-E21EF2D0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D561D-8120-3933-910C-1E12874D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8559-15F5-1631-4935-867EF3A9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D879F-F473-8E82-1D90-C52D0363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494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C2C5-849B-EEC7-A41F-1DBE9E25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31BBA-3D71-C2A4-C9C3-62EC5F062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669B6-B1DF-7AC1-3EC6-2C5C8B76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047E-6F67-24D0-03F0-F856E461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46246-7F81-A2DF-1698-CC5531B4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1B493-D813-DD29-6C86-339263FA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340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4E0F6-E744-07B4-52F3-45253C4A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A19C-274F-737C-42DB-BA40F1B5D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30DC-D3AD-1BFF-E9F1-5253A900C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2BC958-8664-4FB4-879D-1479C189595F}" type="datetimeFigureOut">
              <a:rPr lang="bs-Latn-BA" smtClean="0"/>
              <a:pPr/>
              <a:t>29. 9. 2025.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1B328-5E3E-5C4B-4246-51FBFDD43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95DE-CF3C-E0DF-3CAA-058E3625A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03A9C-DB9E-4005-B70A-D65EA57E204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723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4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5" Type="http://schemas.openxmlformats.org/officeDocument/2006/relationships/image" Target="../media/image31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teo.gov.ba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olar panel and wind turbines in a city&#10;&#10;Description automatically generated">
            <a:extLst>
              <a:ext uri="{FF2B5EF4-FFF2-40B4-BE49-F238E27FC236}">
                <a16:creationId xmlns:a16="http://schemas.microsoft.com/office/drawing/2014/main" id="{F81536A3-CE0A-8FA6-575E-539D5EA1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3488" y="3348553"/>
            <a:ext cx="1096286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3"/>
              </a:lnSpc>
              <a:spcBef>
                <a:spcPts val="1200"/>
              </a:spcBef>
            </a:pPr>
            <a:r>
              <a:rPr lang="bs-Latn-BA" sz="3000" b="1" spc="81" dirty="0">
                <a:solidFill>
                  <a:srgbClr val="2C2E81"/>
                </a:solidFill>
                <a:latin typeface="+mj-lt"/>
              </a:rPr>
              <a:t>Odgovor na CBAM: Koje su opcije za smanjenje utjecaja</a:t>
            </a:r>
          </a:p>
          <a:p>
            <a:pPr algn="ctr">
              <a:lnSpc>
                <a:spcPts val="2263"/>
              </a:lnSpc>
              <a:spcBef>
                <a:spcPts val="1200"/>
              </a:spcBef>
            </a:pPr>
            <a:r>
              <a:rPr lang="bs-Latn-BA" sz="3000" b="1" spc="81" dirty="0">
                <a:solidFill>
                  <a:srgbClr val="2C2E81"/>
                </a:solidFill>
                <a:latin typeface="+mj-lt"/>
              </a:rPr>
              <a:t> CBAM-a na ekonomiju BiH?</a:t>
            </a:r>
            <a:endParaRPr lang="en-US" sz="3000" b="1" spc="81" dirty="0">
              <a:solidFill>
                <a:srgbClr val="2C2E81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2012" y="2067419"/>
            <a:ext cx="1114998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spc="121" dirty="0" err="1">
                <a:solidFill>
                  <a:srgbClr val="002060"/>
                </a:solidFill>
              </a:rPr>
              <a:t>Konferencija</a:t>
            </a:r>
            <a:r>
              <a:rPr lang="en-US" sz="1600" b="1" spc="121" dirty="0">
                <a:solidFill>
                  <a:srgbClr val="002060"/>
                </a:solidFill>
              </a:rPr>
              <a:t> “</a:t>
            </a:r>
            <a:r>
              <a:rPr lang="en-US" sz="1600" b="1" spc="121" dirty="0" err="1">
                <a:solidFill>
                  <a:srgbClr val="002060"/>
                </a:solidFill>
              </a:rPr>
              <a:t>Priprema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industrije</a:t>
            </a:r>
            <a:r>
              <a:rPr lang="en-US" sz="1600" b="1" spc="121" dirty="0">
                <a:solidFill>
                  <a:srgbClr val="002060"/>
                </a:solidFill>
              </a:rPr>
              <a:t> u </a:t>
            </a:r>
            <a:r>
              <a:rPr lang="en-US" sz="1600" b="1" spc="121" dirty="0" err="1">
                <a:solidFill>
                  <a:srgbClr val="002060"/>
                </a:solidFill>
              </a:rPr>
              <a:t>vezi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primjene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Uredbe</a:t>
            </a:r>
            <a:r>
              <a:rPr lang="en-US" sz="1600" b="1" spc="121" dirty="0">
                <a:solidFill>
                  <a:srgbClr val="002060"/>
                </a:solidFill>
              </a:rPr>
              <a:t> o </a:t>
            </a:r>
            <a:r>
              <a:rPr lang="en-US" sz="1600" b="1" spc="121" dirty="0" err="1">
                <a:solidFill>
                  <a:srgbClr val="002060"/>
                </a:solidFill>
              </a:rPr>
              <a:t>prekograničnom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prilagođavanju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cijene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bs-Latn-BA" sz="1600" b="1" spc="121" dirty="0">
                <a:solidFill>
                  <a:srgbClr val="002060"/>
                </a:solidFill>
              </a:rPr>
              <a:t>     	           </a:t>
            </a:r>
            <a:r>
              <a:rPr lang="en-US" sz="1600" b="1" spc="121" dirty="0" err="1">
                <a:solidFill>
                  <a:srgbClr val="002060"/>
                </a:solidFill>
              </a:rPr>
              <a:t>ugl</a:t>
            </a:r>
            <a:r>
              <a:rPr lang="sr-Cyrl-BA" sz="1600" b="1" spc="121" dirty="0">
                <a:solidFill>
                  <a:srgbClr val="002060"/>
                </a:solidFill>
              </a:rPr>
              <a:t>ј</a:t>
            </a:r>
            <a:r>
              <a:rPr lang="en-US" sz="1600" b="1" spc="121" dirty="0" err="1">
                <a:solidFill>
                  <a:srgbClr val="002060"/>
                </a:solidFill>
              </a:rPr>
              <a:t>enika</a:t>
            </a:r>
            <a:r>
              <a:rPr lang="en-US" sz="1600" b="1" spc="121" dirty="0">
                <a:solidFill>
                  <a:srgbClr val="002060"/>
                </a:solidFill>
              </a:rPr>
              <a:t>:– kl</a:t>
            </a:r>
            <a:r>
              <a:rPr lang="sr-Cyrl-BA" sz="1600" b="1" spc="121" dirty="0">
                <a:solidFill>
                  <a:srgbClr val="002060"/>
                </a:solidFill>
              </a:rPr>
              <a:t>ј</a:t>
            </a:r>
            <a:r>
              <a:rPr lang="en-US" sz="1600" b="1" spc="121" dirty="0" err="1">
                <a:solidFill>
                  <a:srgbClr val="002060"/>
                </a:solidFill>
              </a:rPr>
              <a:t>učna</a:t>
            </a:r>
            <a:r>
              <a:rPr lang="en-US" sz="1600" b="1" spc="121" dirty="0">
                <a:solidFill>
                  <a:srgbClr val="002060"/>
                </a:solidFill>
              </a:rPr>
              <a:t> </a:t>
            </a:r>
            <a:r>
              <a:rPr lang="en-US" sz="1600" b="1" spc="121" dirty="0" err="1">
                <a:solidFill>
                  <a:srgbClr val="002060"/>
                </a:solidFill>
              </a:rPr>
              <a:t>pitanja</a:t>
            </a:r>
            <a:r>
              <a:rPr lang="en-US" sz="1600" b="1" spc="121" dirty="0">
                <a:solidFill>
                  <a:srgbClr val="002060"/>
                </a:solidFill>
              </a:rPr>
              <a:t>, </a:t>
            </a:r>
            <a:r>
              <a:rPr lang="en-US" sz="1600" b="1" spc="121" dirty="0" err="1">
                <a:solidFill>
                  <a:srgbClr val="002060"/>
                </a:solidFill>
              </a:rPr>
              <a:t>zahtjevi</a:t>
            </a:r>
            <a:r>
              <a:rPr lang="en-US" sz="1600" b="1" spc="121" dirty="0">
                <a:solidFill>
                  <a:srgbClr val="002060"/>
                </a:solidFill>
              </a:rPr>
              <a:t>, </a:t>
            </a:r>
            <a:r>
              <a:rPr lang="en-US" sz="1600" b="1" spc="121" dirty="0" err="1">
                <a:solidFill>
                  <a:srgbClr val="002060"/>
                </a:solidFill>
              </a:rPr>
              <a:t>obaveze</a:t>
            </a:r>
            <a:r>
              <a:rPr lang="en-US" sz="1600" b="1" spc="121" dirty="0">
                <a:solidFill>
                  <a:srgbClr val="002060"/>
                </a:solidFill>
              </a:rPr>
              <a:t>“</a:t>
            </a:r>
            <a:endParaRPr lang="bs-Latn-BA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object 45">
            <a:extLst>
              <a:ext uri="{FF2B5EF4-FFF2-40B4-BE49-F238E27FC236}">
                <a16:creationId xmlns:a16="http://schemas.microsoft.com/office/drawing/2014/main" id="{5999344B-6F9C-ED30-FF4F-D5D6FBE945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9642" y="336200"/>
            <a:ext cx="2017660" cy="894426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C0358411-9589-2F48-30F0-59618154C7E7}"/>
              </a:ext>
            </a:extLst>
          </p:cNvPr>
          <p:cNvSpPr txBox="1"/>
          <p:nvPr/>
        </p:nvSpPr>
        <p:spPr>
          <a:xfrm>
            <a:off x="868139" y="1743004"/>
            <a:ext cx="30479" cy="3371992"/>
          </a:xfrm>
          <a:prstGeom prst="rect">
            <a:avLst/>
          </a:prstGeom>
          <a:solidFill>
            <a:srgbClr val="2C2E81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906"/>
              </a:lnSpc>
            </a:pPr>
            <a:endParaRPr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9B9C0-6A11-18F9-4877-C493463BDD5C}"/>
              </a:ext>
            </a:extLst>
          </p:cNvPr>
          <p:cNvSpPr txBox="1"/>
          <p:nvPr/>
        </p:nvSpPr>
        <p:spPr>
          <a:xfrm>
            <a:off x="4610595" y="6337134"/>
            <a:ext cx="6181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600" b="1" dirty="0">
                <a:solidFill>
                  <a:srgbClr val="002060"/>
                </a:solidFill>
              </a:rPr>
              <a:t>Sarajevo, 30.09.2025. godine</a:t>
            </a: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A29C1ECA-3CC9-BFBB-8CFF-1CA8BA1DF63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2098454" cy="2048526"/>
            <a:chOff x="0" y="0"/>
            <a:chExt cx="2609215" cy="2570480"/>
          </a:xfrm>
        </p:grpSpPr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96388C91-7078-3513-83DC-19BADD412219}"/>
                </a:ext>
              </a:extLst>
            </p:cNvPr>
            <p:cNvSpPr/>
            <p:nvPr/>
          </p:nvSpPr>
          <p:spPr>
            <a:xfrm>
              <a:off x="0" y="0"/>
              <a:ext cx="2609215" cy="2570480"/>
            </a:xfrm>
            <a:custGeom>
              <a:avLst/>
              <a:gdLst/>
              <a:ahLst/>
              <a:cxnLst/>
              <a:rect l="l" t="t" r="r" b="b"/>
              <a:pathLst>
                <a:path w="2609215" h="2570480">
                  <a:moveTo>
                    <a:pt x="0" y="0"/>
                  </a:moveTo>
                  <a:lnTo>
                    <a:pt x="2608620" y="0"/>
                  </a:lnTo>
                  <a:lnTo>
                    <a:pt x="0" y="2570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E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1D2BCEC9-C0B4-1A5D-DF91-20CE7AD642BD}"/>
                </a:ext>
              </a:extLst>
            </p:cNvPr>
            <p:cNvSpPr/>
            <p:nvPr/>
          </p:nvSpPr>
          <p:spPr>
            <a:xfrm>
              <a:off x="0" y="0"/>
              <a:ext cx="2397125" cy="2362200"/>
            </a:xfrm>
            <a:custGeom>
              <a:avLst/>
              <a:gdLst/>
              <a:ahLst/>
              <a:cxnLst/>
              <a:rect l="l" t="t" r="r" b="b"/>
              <a:pathLst>
                <a:path w="2397125" h="2362200">
                  <a:moveTo>
                    <a:pt x="0" y="0"/>
                  </a:moveTo>
                  <a:lnTo>
                    <a:pt x="2396902" y="0"/>
                  </a:lnTo>
                  <a:lnTo>
                    <a:pt x="0" y="236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3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FE29D91B-CD79-8510-F7C0-E34657F132FC}"/>
                </a:ext>
              </a:extLst>
            </p:cNvPr>
            <p:cNvSpPr/>
            <p:nvPr/>
          </p:nvSpPr>
          <p:spPr>
            <a:xfrm>
              <a:off x="0" y="0"/>
              <a:ext cx="2192655" cy="2160270"/>
            </a:xfrm>
            <a:custGeom>
              <a:avLst/>
              <a:gdLst/>
              <a:ahLst/>
              <a:cxnLst/>
              <a:rect l="l" t="t" r="r" b="b"/>
              <a:pathLst>
                <a:path w="2192655" h="2160270">
                  <a:moveTo>
                    <a:pt x="0" y="0"/>
                  </a:moveTo>
                  <a:lnTo>
                    <a:pt x="2192121" y="0"/>
                  </a:lnTo>
                  <a:lnTo>
                    <a:pt x="0" y="2159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46A643E5-E154-D4D0-DDC4-D56A162889E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112596" y="4809474"/>
            <a:ext cx="2079404" cy="2048526"/>
            <a:chOff x="0" y="0"/>
            <a:chExt cx="2609215" cy="2570480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02710040-D61B-CA5B-DED2-E9572807FA49}"/>
                </a:ext>
              </a:extLst>
            </p:cNvPr>
            <p:cNvSpPr/>
            <p:nvPr/>
          </p:nvSpPr>
          <p:spPr>
            <a:xfrm>
              <a:off x="0" y="0"/>
              <a:ext cx="2609215" cy="2570480"/>
            </a:xfrm>
            <a:custGeom>
              <a:avLst/>
              <a:gdLst/>
              <a:ahLst/>
              <a:cxnLst/>
              <a:rect l="l" t="t" r="r" b="b"/>
              <a:pathLst>
                <a:path w="2609215" h="2570480">
                  <a:moveTo>
                    <a:pt x="0" y="0"/>
                  </a:moveTo>
                  <a:lnTo>
                    <a:pt x="2608620" y="0"/>
                  </a:lnTo>
                  <a:lnTo>
                    <a:pt x="0" y="2570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E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75B31D88-4127-AC4F-E7F0-44AFC10DE7F5}"/>
                </a:ext>
              </a:extLst>
            </p:cNvPr>
            <p:cNvSpPr/>
            <p:nvPr/>
          </p:nvSpPr>
          <p:spPr>
            <a:xfrm>
              <a:off x="0" y="0"/>
              <a:ext cx="2397125" cy="2362200"/>
            </a:xfrm>
            <a:custGeom>
              <a:avLst/>
              <a:gdLst/>
              <a:ahLst/>
              <a:cxnLst/>
              <a:rect l="l" t="t" r="r" b="b"/>
              <a:pathLst>
                <a:path w="2397125" h="2362200">
                  <a:moveTo>
                    <a:pt x="0" y="0"/>
                  </a:moveTo>
                  <a:lnTo>
                    <a:pt x="2396902" y="0"/>
                  </a:lnTo>
                  <a:lnTo>
                    <a:pt x="0" y="236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30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BB459B94-A4B1-3E49-8623-53AEFADF5918}"/>
                </a:ext>
              </a:extLst>
            </p:cNvPr>
            <p:cNvSpPr/>
            <p:nvPr/>
          </p:nvSpPr>
          <p:spPr>
            <a:xfrm>
              <a:off x="0" y="0"/>
              <a:ext cx="2192655" cy="2160270"/>
            </a:xfrm>
            <a:custGeom>
              <a:avLst/>
              <a:gdLst/>
              <a:ahLst/>
              <a:cxnLst/>
              <a:rect l="l" t="t" r="r" b="b"/>
              <a:pathLst>
                <a:path w="2192655" h="2160270">
                  <a:moveTo>
                    <a:pt x="0" y="0"/>
                  </a:moveTo>
                  <a:lnTo>
                    <a:pt x="2192121" y="0"/>
                  </a:lnTo>
                  <a:lnTo>
                    <a:pt x="0" y="2159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C2A7-F3D5-C5D3-4A71-857EAD92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C8773B3A-E438-97F8-AE52-D320F2BE5500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A8058-4439-360F-E46D-5D9F24C5DDFB}"/>
              </a:ext>
            </a:extLst>
          </p:cNvPr>
          <p:cNvSpPr/>
          <p:nvPr/>
        </p:nvSpPr>
        <p:spPr>
          <a:xfrm>
            <a:off x="877213" y="3167744"/>
            <a:ext cx="8349005" cy="2696343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200" dirty="0">
              <a:solidFill>
                <a:srgbClr val="EABD1A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29DCCD6-C482-A729-9FFA-3364FB3F5FCD}"/>
              </a:ext>
            </a:extLst>
          </p:cNvPr>
          <p:cNvSpPr/>
          <p:nvPr/>
        </p:nvSpPr>
        <p:spPr>
          <a:xfrm>
            <a:off x="418532" y="1090748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3039F-F61A-2650-D26F-349DDA429AE3}"/>
              </a:ext>
            </a:extLst>
          </p:cNvPr>
          <p:cNvSpPr txBox="1"/>
          <p:nvPr/>
        </p:nvSpPr>
        <p:spPr>
          <a:xfrm>
            <a:off x="1104063" y="1535571"/>
            <a:ext cx="7895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sz="2000" dirty="0">
                <a:solidFill>
                  <a:srgbClr val="002060"/>
                </a:solidFill>
                <a:latin typeface="+mj-lt"/>
              </a:rPr>
              <a:t>Izvršene su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nove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analize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ut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je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caja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CBAM/ETS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 na ekonomiju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u s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kladu sa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Studijom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EC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o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određivanju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cijena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ugljika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za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zemlje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Energetske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zajednice</a:t>
            </a:r>
            <a:r>
              <a:rPr lang="bs-Latn-BA" sz="2000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pPr algn="just"/>
            <a:endParaRPr lang="bs-Latn-BA" sz="2000" dirty="0">
              <a:solidFill>
                <a:srgbClr val="2C2E81"/>
              </a:solidFill>
              <a:latin typeface="+mj-lt"/>
            </a:endParaRPr>
          </a:p>
          <a:p>
            <a:pPr algn="just"/>
            <a:r>
              <a:rPr lang="bs-Latn-BA" sz="2000" b="1" dirty="0">
                <a:solidFill>
                  <a:srgbClr val="C00000"/>
                </a:solidFill>
                <a:latin typeface="+mj-lt"/>
              </a:rPr>
              <a:t>Scenariji koji su analizirani kako slijedi:</a:t>
            </a:r>
          </a:p>
          <a:p>
            <a:pPr algn="just"/>
            <a:endParaRPr lang="bs-Latn-BA" sz="1600" dirty="0">
              <a:solidFill>
                <a:srgbClr val="2C2E81"/>
              </a:solidFill>
              <a:latin typeface="Proxima Nova" panose="020B0604020202020204" charset="0"/>
            </a:endParaRPr>
          </a:p>
          <a:p>
            <a:pPr algn="just"/>
            <a:endParaRPr lang="bs-Latn-BA" sz="1600" dirty="0">
              <a:solidFill>
                <a:srgbClr val="2C2E81"/>
              </a:solidFill>
              <a:latin typeface="+mj-lt"/>
            </a:endParaRPr>
          </a:p>
          <a:p>
            <a:pPr algn="just"/>
            <a:r>
              <a:rPr lang="bs-Latn-BA" sz="2000" b="1" dirty="0">
                <a:solidFill>
                  <a:srgbClr val="2C2E81"/>
                </a:solidFill>
                <a:latin typeface="+mj-lt"/>
              </a:rPr>
              <a:t>S1.1. ETS samo za sektor električne energije</a:t>
            </a:r>
          </a:p>
          <a:p>
            <a:pPr algn="just"/>
            <a:endParaRPr lang="bs-Latn-BA" sz="2000" b="1" dirty="0">
              <a:solidFill>
                <a:srgbClr val="2C2E81"/>
              </a:solidFill>
              <a:latin typeface="+mj-lt"/>
            </a:endParaRPr>
          </a:p>
          <a:p>
            <a:pPr algn="just"/>
            <a:r>
              <a:rPr lang="bs-Latn-BA" sz="2000" b="1" dirty="0">
                <a:solidFill>
                  <a:srgbClr val="2C2E81"/>
                </a:solidFill>
                <a:latin typeface="+mj-lt"/>
              </a:rPr>
              <a:t>S1.2. ETS, samo za električnu energiju, </a:t>
            </a:r>
            <a:r>
              <a:rPr lang="bs-Latn-BA" sz="2000" b="1" dirty="0" err="1">
                <a:solidFill>
                  <a:srgbClr val="2C2E81"/>
                </a:solidFill>
                <a:latin typeface="+mj-lt"/>
              </a:rPr>
              <a:t>izuzeće</a:t>
            </a:r>
            <a:r>
              <a:rPr lang="bs-Latn-BA" sz="2000" b="1" dirty="0">
                <a:solidFill>
                  <a:srgbClr val="2C2E81"/>
                </a:solidFill>
                <a:latin typeface="+mj-lt"/>
              </a:rPr>
              <a:t> do 2030. godine, ostali sektori </a:t>
            </a:r>
            <a:r>
              <a:rPr lang="bs-Latn-BA" sz="2000" b="1" dirty="0" err="1">
                <a:solidFill>
                  <a:srgbClr val="2C2E81"/>
                </a:solidFill>
                <a:latin typeface="+mj-lt"/>
              </a:rPr>
              <a:t>plaćaju</a:t>
            </a:r>
            <a:r>
              <a:rPr lang="bs-Latn-BA" sz="2000" b="1" dirty="0">
                <a:solidFill>
                  <a:srgbClr val="2C2E81"/>
                </a:solidFill>
                <a:latin typeface="+mj-lt"/>
              </a:rPr>
              <a:t> CBAM</a:t>
            </a:r>
          </a:p>
          <a:p>
            <a:pPr algn="just"/>
            <a:endParaRPr lang="bs-Latn-BA" sz="2000" b="1" dirty="0">
              <a:solidFill>
                <a:srgbClr val="2C2E81"/>
              </a:solidFill>
              <a:latin typeface="+mj-lt"/>
            </a:endParaRPr>
          </a:p>
          <a:p>
            <a:pPr algn="just"/>
            <a:r>
              <a:rPr lang="bs-Latn-BA" sz="2000" b="1" dirty="0">
                <a:solidFill>
                  <a:srgbClr val="2C2E81"/>
                </a:solidFill>
                <a:latin typeface="+mj-lt"/>
              </a:rPr>
              <a:t>S1.3. </a:t>
            </a:r>
            <a:r>
              <a:rPr lang="bs-Latn-BA" sz="2000" b="1" dirty="0" err="1">
                <a:solidFill>
                  <a:srgbClr val="2C2E81"/>
                </a:solidFill>
                <a:latin typeface="+mj-lt"/>
              </a:rPr>
              <a:t>Izuzeće</a:t>
            </a:r>
            <a:r>
              <a:rPr lang="bs-Latn-BA" sz="2000" b="1" dirty="0">
                <a:solidFill>
                  <a:srgbClr val="2C2E81"/>
                </a:solidFill>
                <a:latin typeface="+mj-lt"/>
              </a:rPr>
              <a:t> za električnu energiju do 2030., ostali sektori </a:t>
            </a:r>
            <a:r>
              <a:rPr lang="bs-Latn-BA" sz="2000" b="1" dirty="0" err="1">
                <a:solidFill>
                  <a:srgbClr val="2C2E81"/>
                </a:solidFill>
                <a:latin typeface="+mj-lt"/>
              </a:rPr>
              <a:t>plaćaju</a:t>
            </a:r>
            <a:r>
              <a:rPr lang="bs-Latn-BA" sz="2000" b="1" dirty="0">
                <a:solidFill>
                  <a:srgbClr val="2C2E81"/>
                </a:solidFill>
                <a:latin typeface="+mj-lt"/>
              </a:rPr>
              <a:t> samo ETS jer je cijena ETS-a veća od cijene CBAM-a</a:t>
            </a:r>
          </a:p>
          <a:p>
            <a:pPr algn="just"/>
            <a:endParaRPr lang="en-US" sz="1600" dirty="0">
              <a:solidFill>
                <a:srgbClr val="2C2E81"/>
              </a:solidFill>
              <a:latin typeface="Proxima Nova" panose="020B0604020202020204" charset="0"/>
            </a:endParaRPr>
          </a:p>
        </p:txBody>
      </p:sp>
      <p:pic>
        <p:nvPicPr>
          <p:cNvPr id="10" name="object 45">
            <a:extLst>
              <a:ext uri="{FF2B5EF4-FFF2-40B4-BE49-F238E27FC236}">
                <a16:creationId xmlns:a16="http://schemas.microsoft.com/office/drawing/2014/main" id="{2637C554-1712-3A46-02A1-FFF60F51D8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05BE78-9AE3-B0CE-0AF8-2CED013EBF69}"/>
              </a:ext>
            </a:extLst>
          </p:cNvPr>
          <p:cNvSpPr txBox="1">
            <a:spLocks/>
          </p:cNvSpPr>
          <p:nvPr/>
        </p:nvSpPr>
        <p:spPr>
          <a:xfrm>
            <a:off x="418532" y="569985"/>
            <a:ext cx="730151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Implikacije CBAM-a na ekonomiju BiH</a:t>
            </a:r>
          </a:p>
        </p:txBody>
      </p:sp>
    </p:spTree>
    <p:extLst>
      <p:ext uri="{BB962C8B-B14F-4D97-AF65-F5344CB8AC3E}">
        <p14:creationId xmlns:p14="http://schemas.microsoft.com/office/powerpoint/2010/main" val="315218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6A6A7-C7E7-E64D-A553-9F3DF79B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>
            <a:extLst>
              <a:ext uri="{FF2B5EF4-FFF2-40B4-BE49-F238E27FC236}">
                <a16:creationId xmlns:a16="http://schemas.microsoft.com/office/drawing/2014/main" id="{D8183A2F-6B08-EE2C-50E4-D97D5DE6ED7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CDC9AC3-87C9-CD68-E976-96754F9A93BC}"/>
              </a:ext>
            </a:extLst>
          </p:cNvPr>
          <p:cNvSpPr/>
          <p:nvPr/>
        </p:nvSpPr>
        <p:spPr>
          <a:xfrm>
            <a:off x="418532" y="828361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TextBox 2">
            <a:extLst>
              <a:ext uri="{FF2B5EF4-FFF2-40B4-BE49-F238E27FC236}">
                <a16:creationId xmlns:a16="http://schemas.microsoft.com/office/drawing/2014/main" id="{BE7F279F-04A3-93F6-28C1-11D4B06B15FB}"/>
              </a:ext>
            </a:extLst>
          </p:cNvPr>
          <p:cNvSpPr txBox="1"/>
          <p:nvPr/>
        </p:nvSpPr>
        <p:spPr>
          <a:xfrm>
            <a:off x="581664" y="1501430"/>
            <a:ext cx="4387782" cy="50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hr-BA" sz="1500" b="1" dirty="0">
                <a:solidFill>
                  <a:srgbClr val="002060"/>
                </a:solidFill>
                <a:latin typeface="+mj-lt"/>
              </a:rPr>
              <a:t>S 1.1. ETS, samo za sektor električne energije</a:t>
            </a:r>
            <a:endParaRPr lang="en-US" sz="15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206CB0-5653-9EB6-C68C-44F241620DF1}"/>
              </a:ext>
            </a:extLst>
          </p:cNvPr>
          <p:cNvGrpSpPr/>
          <p:nvPr/>
        </p:nvGrpSpPr>
        <p:grpSpPr>
          <a:xfrm>
            <a:off x="949273" y="2012554"/>
            <a:ext cx="3633500" cy="2211780"/>
            <a:chOff x="908716" y="2358491"/>
            <a:chExt cx="5078396" cy="2488320"/>
          </a:xfrm>
        </p:grpSpPr>
        <p:pic>
          <p:nvPicPr>
            <p:cNvPr id="62" name="Graphic 61" descr="Factory with solid fill">
              <a:extLst>
                <a:ext uri="{FF2B5EF4-FFF2-40B4-BE49-F238E27FC236}">
                  <a16:creationId xmlns:a16="http://schemas.microsoft.com/office/drawing/2014/main" id="{066E14C0-1A01-C333-799B-429709FF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9358" y="2358491"/>
              <a:ext cx="639182" cy="611081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D3870C3-3A17-70E5-ECE3-038B92D158D9}"/>
                </a:ext>
              </a:extLst>
            </p:cNvPr>
            <p:cNvGrpSpPr/>
            <p:nvPr/>
          </p:nvGrpSpPr>
          <p:grpSpPr>
            <a:xfrm>
              <a:off x="908716" y="2741293"/>
              <a:ext cx="5078396" cy="2105518"/>
              <a:chOff x="908716" y="2741293"/>
              <a:chExt cx="5078396" cy="2105518"/>
            </a:xfrm>
          </p:grpSpPr>
          <p:pic>
            <p:nvPicPr>
              <p:cNvPr id="63" name="Graphic 62" descr="Factory with solid fill">
                <a:extLst>
                  <a:ext uri="{FF2B5EF4-FFF2-40B4-BE49-F238E27FC236}">
                    <a16:creationId xmlns:a16="http://schemas.microsoft.com/office/drawing/2014/main" id="{1EDC7FC2-EB26-306F-A2EF-6AEEF808A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67205" y="2756644"/>
                <a:ext cx="639182" cy="611081"/>
              </a:xfrm>
              <a:prstGeom prst="rect">
                <a:avLst/>
              </a:prstGeom>
            </p:spPr>
          </p:pic>
          <p:pic>
            <p:nvPicPr>
              <p:cNvPr id="64" name="Graphic 63" descr="Factory with solid fill">
                <a:extLst>
                  <a:ext uri="{FF2B5EF4-FFF2-40B4-BE49-F238E27FC236}">
                    <a16:creationId xmlns:a16="http://schemas.microsoft.com/office/drawing/2014/main" id="{D8EED0BE-E298-6BE7-6940-9A1C894DD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1589" y="2741293"/>
                <a:ext cx="639182" cy="611081"/>
              </a:xfrm>
              <a:prstGeom prst="rect">
                <a:avLst/>
              </a:prstGeom>
            </p:spPr>
          </p:pic>
          <p:sp>
            <p:nvSpPr>
              <p:cNvPr id="65" name="TextBox 2">
                <a:extLst>
                  <a:ext uri="{FF2B5EF4-FFF2-40B4-BE49-F238E27FC236}">
                    <a16:creationId xmlns:a16="http://schemas.microsoft.com/office/drawing/2014/main" id="{261413DD-06FC-BE54-B5B7-8B370AC0650F}"/>
                  </a:ext>
                </a:extLst>
              </p:cNvPr>
              <p:cNvSpPr txBox="1"/>
              <p:nvPr/>
            </p:nvSpPr>
            <p:spPr>
              <a:xfrm>
                <a:off x="3879116" y="4358075"/>
                <a:ext cx="2107996" cy="4887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€ 3.912,1 mil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sp>
            <p:nvSpPr>
              <p:cNvPr id="66" name="TextBox 2">
                <a:extLst>
                  <a:ext uri="{FF2B5EF4-FFF2-40B4-BE49-F238E27FC236}">
                    <a16:creationId xmlns:a16="http://schemas.microsoft.com/office/drawing/2014/main" id="{1934B5E8-0990-6C3C-32E0-7EB3FCBF8620}"/>
                  </a:ext>
                </a:extLst>
              </p:cNvPr>
              <p:cNvSpPr txBox="1"/>
              <p:nvPr/>
            </p:nvSpPr>
            <p:spPr>
              <a:xfrm>
                <a:off x="981587" y="4358074"/>
                <a:ext cx="2065766" cy="4887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€ 5.161,3 mil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5E4E4784-025D-D840-419B-A7C3A91A354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02363" y="3405529"/>
                <a:ext cx="1222512" cy="95254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6D1E9A3B-99D9-2140-785F-00E315A9A5C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3294804" y="3405529"/>
                <a:ext cx="1222512" cy="95254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2">
                <a:extLst>
                  <a:ext uri="{FF2B5EF4-FFF2-40B4-BE49-F238E27FC236}">
                    <a16:creationId xmlns:a16="http://schemas.microsoft.com/office/drawing/2014/main" id="{59B8E89C-EC82-BE6F-2D06-80340887590A}"/>
                  </a:ext>
                </a:extLst>
              </p:cNvPr>
              <p:cNvSpPr txBox="1"/>
              <p:nvPr/>
            </p:nvSpPr>
            <p:spPr>
              <a:xfrm>
                <a:off x="2083287" y="3348071"/>
                <a:ext cx="473776" cy="4829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ETS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sp>
            <p:nvSpPr>
              <p:cNvPr id="70" name="TextBox 2">
                <a:extLst>
                  <a:ext uri="{FF2B5EF4-FFF2-40B4-BE49-F238E27FC236}">
                    <a16:creationId xmlns:a16="http://schemas.microsoft.com/office/drawing/2014/main" id="{34D2E53A-0348-3DFC-9C0A-8E4B8E77A1D0}"/>
                  </a:ext>
                </a:extLst>
              </p:cNvPr>
              <p:cNvSpPr txBox="1"/>
              <p:nvPr/>
            </p:nvSpPr>
            <p:spPr>
              <a:xfrm>
                <a:off x="4087744" y="3348071"/>
                <a:ext cx="1178674" cy="4887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CBAM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pic>
            <p:nvPicPr>
              <p:cNvPr id="71" name="Graphic 70" descr="Bank with solid fill">
                <a:extLst>
                  <a:ext uri="{FF2B5EF4-FFF2-40B4-BE49-F238E27FC236}">
                    <a16:creationId xmlns:a16="http://schemas.microsoft.com/office/drawing/2014/main" id="{AAF32A01-F0FB-0C4D-A767-84239E99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8716" y="3424565"/>
                <a:ext cx="1133007" cy="1083197"/>
              </a:xfrm>
              <a:prstGeom prst="rect">
                <a:avLst/>
              </a:prstGeom>
            </p:spPr>
          </p:pic>
          <p:pic>
            <p:nvPicPr>
              <p:cNvPr id="72" name="Picture 2" descr="Global Operations - Beacon Pharmaceuticals Limited">
                <a:extLst>
                  <a:ext uri="{FF2B5EF4-FFF2-40B4-BE49-F238E27FC236}">
                    <a16:creationId xmlns:a16="http://schemas.microsoft.com/office/drawing/2014/main" id="{766D4851-3BA0-30CF-0E81-F0D6AD06C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471" y="2826673"/>
                <a:ext cx="852242" cy="611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Graphic 72" descr="Bank with solid fill">
                <a:extLst>
                  <a:ext uri="{FF2B5EF4-FFF2-40B4-BE49-F238E27FC236}">
                    <a16:creationId xmlns:a16="http://schemas.microsoft.com/office/drawing/2014/main" id="{E6AB4103-7C05-D8E9-03FD-6FC3C1ED2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64765" y="3424565"/>
                <a:ext cx="1133007" cy="1083197"/>
              </a:xfrm>
              <a:prstGeom prst="rect">
                <a:avLst/>
              </a:prstGeom>
            </p:spPr>
          </p:pic>
          <p:pic>
            <p:nvPicPr>
              <p:cNvPr id="74" name="Picture 4" descr="Circle, country, eu, europe, european, flag, union icon - Download on ...">
                <a:extLst>
                  <a:ext uri="{FF2B5EF4-FFF2-40B4-BE49-F238E27FC236}">
                    <a16:creationId xmlns:a16="http://schemas.microsoft.com/office/drawing/2014/main" id="{DDFAB7B5-2290-6EAF-9CDA-FA0C85444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3013" y="2845269"/>
                <a:ext cx="616509" cy="579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object 45">
            <a:extLst>
              <a:ext uri="{FF2B5EF4-FFF2-40B4-BE49-F238E27FC236}">
                <a16:creationId xmlns:a16="http://schemas.microsoft.com/office/drawing/2014/main" id="{AC4199B9-48FC-CD2F-9E4F-58B580EF5D4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2B92B4-A800-26B2-FAA7-94A0371AFD2A}"/>
              </a:ext>
            </a:extLst>
          </p:cNvPr>
          <p:cNvSpPr txBox="1">
            <a:spLocks/>
          </p:cNvSpPr>
          <p:nvPr/>
        </p:nvSpPr>
        <p:spPr>
          <a:xfrm>
            <a:off x="560983" y="318239"/>
            <a:ext cx="730151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Implikacije CBAM-a na ekonomiju BiH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23B44-C486-074F-ADB5-2FC0543A6F2C}"/>
              </a:ext>
            </a:extLst>
          </p:cNvPr>
          <p:cNvSpPr txBox="1"/>
          <p:nvPr/>
        </p:nvSpPr>
        <p:spPr>
          <a:xfrm>
            <a:off x="5419126" y="2117570"/>
            <a:ext cx="2924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hr-BA" sz="14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 1.2. ETS, samo za električnu energiju, izuzeće do 2030. godine, ostali sektori plaćaju CBAM</a:t>
            </a:r>
            <a:endParaRPr lang="en-US" sz="1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E10D8-2703-BC91-FA68-A74F67AC8419}"/>
              </a:ext>
            </a:extLst>
          </p:cNvPr>
          <p:cNvGrpSpPr/>
          <p:nvPr/>
        </p:nvGrpSpPr>
        <p:grpSpPr>
          <a:xfrm>
            <a:off x="8313612" y="1788436"/>
            <a:ext cx="3688677" cy="2236019"/>
            <a:chOff x="908716" y="2358491"/>
            <a:chExt cx="5078396" cy="2482569"/>
          </a:xfrm>
        </p:grpSpPr>
        <p:pic>
          <p:nvPicPr>
            <p:cNvPr id="6" name="Graphic 5" descr="Factory with solid fill">
              <a:extLst>
                <a:ext uri="{FF2B5EF4-FFF2-40B4-BE49-F238E27FC236}">
                  <a16:creationId xmlns:a16="http://schemas.microsoft.com/office/drawing/2014/main" id="{13EE3053-C16B-1FCB-3960-E1F9F091A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9358" y="2358491"/>
              <a:ext cx="639182" cy="61108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A144A8-22D5-D84C-182F-69AF9CD470DA}"/>
                </a:ext>
              </a:extLst>
            </p:cNvPr>
            <p:cNvGrpSpPr/>
            <p:nvPr/>
          </p:nvGrpSpPr>
          <p:grpSpPr>
            <a:xfrm>
              <a:off x="908716" y="2741293"/>
              <a:ext cx="5078396" cy="2099767"/>
              <a:chOff x="908716" y="2741293"/>
              <a:chExt cx="5078396" cy="2099767"/>
            </a:xfrm>
          </p:grpSpPr>
          <p:pic>
            <p:nvPicPr>
              <p:cNvPr id="10" name="Graphic 9" descr="Factory with solid fill">
                <a:extLst>
                  <a:ext uri="{FF2B5EF4-FFF2-40B4-BE49-F238E27FC236}">
                    <a16:creationId xmlns:a16="http://schemas.microsoft.com/office/drawing/2014/main" id="{761D7748-639B-C4EA-EF34-9BE50CC7F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67205" y="2756644"/>
                <a:ext cx="639182" cy="611081"/>
              </a:xfrm>
              <a:prstGeom prst="rect">
                <a:avLst/>
              </a:prstGeom>
            </p:spPr>
          </p:pic>
          <p:pic>
            <p:nvPicPr>
              <p:cNvPr id="11" name="Graphic 10" descr="Factory with solid fill">
                <a:extLst>
                  <a:ext uri="{FF2B5EF4-FFF2-40B4-BE49-F238E27FC236}">
                    <a16:creationId xmlns:a16="http://schemas.microsoft.com/office/drawing/2014/main" id="{8124372D-C133-B0AF-A265-DF9762536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1589" y="2741293"/>
                <a:ext cx="639182" cy="611081"/>
              </a:xfrm>
              <a:prstGeom prst="rect">
                <a:avLst/>
              </a:prstGeom>
            </p:spPr>
          </p:pic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77B5DCDD-0090-FC7C-D143-0E891B9DF06A}"/>
                  </a:ext>
                </a:extLst>
              </p:cNvPr>
              <p:cNvSpPr txBox="1"/>
              <p:nvPr/>
            </p:nvSpPr>
            <p:spPr>
              <a:xfrm>
                <a:off x="3879116" y="4358075"/>
                <a:ext cx="2107996" cy="4829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€ 643,7 mil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B2B81E1D-C4B3-D042-E910-D1D5F78A1784}"/>
                  </a:ext>
                </a:extLst>
              </p:cNvPr>
              <p:cNvSpPr txBox="1"/>
              <p:nvPr/>
            </p:nvSpPr>
            <p:spPr>
              <a:xfrm>
                <a:off x="981587" y="4358074"/>
                <a:ext cx="2065766" cy="4829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€ 12.496,2 mil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6A44F1B6-899C-BD2A-1642-2A8C04F5D03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02363" y="3405529"/>
                <a:ext cx="1222512" cy="95254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5EA048FF-38B2-C6C1-CF66-BBD180A93AC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3294804" y="3405529"/>
                <a:ext cx="1222512" cy="95254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9940815A-573E-7EE1-89C5-D3B3DF56FF2D}"/>
                  </a:ext>
                </a:extLst>
              </p:cNvPr>
              <p:cNvSpPr txBox="1"/>
              <p:nvPr/>
            </p:nvSpPr>
            <p:spPr>
              <a:xfrm>
                <a:off x="2083287" y="3348071"/>
                <a:ext cx="473776" cy="4829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ETS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ECA12FA9-2329-3E8C-76AE-8C39142EE7E6}"/>
                  </a:ext>
                </a:extLst>
              </p:cNvPr>
              <p:cNvSpPr txBox="1"/>
              <p:nvPr/>
            </p:nvSpPr>
            <p:spPr>
              <a:xfrm>
                <a:off x="4087744" y="3348071"/>
                <a:ext cx="1178674" cy="4829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CBAM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pic>
            <p:nvPicPr>
              <p:cNvPr id="18" name="Graphic 17" descr="Bank with solid fill">
                <a:extLst>
                  <a:ext uri="{FF2B5EF4-FFF2-40B4-BE49-F238E27FC236}">
                    <a16:creationId xmlns:a16="http://schemas.microsoft.com/office/drawing/2014/main" id="{07C1872D-3040-9068-6F1D-AF676EBEA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8716" y="3424565"/>
                <a:ext cx="1133007" cy="1083197"/>
              </a:xfrm>
              <a:prstGeom prst="rect">
                <a:avLst/>
              </a:prstGeom>
            </p:spPr>
          </p:pic>
          <p:pic>
            <p:nvPicPr>
              <p:cNvPr id="19" name="Picture 2" descr="Global Operations - Beacon Pharmaceuticals Limited">
                <a:extLst>
                  <a:ext uri="{FF2B5EF4-FFF2-40B4-BE49-F238E27FC236}">
                    <a16:creationId xmlns:a16="http://schemas.microsoft.com/office/drawing/2014/main" id="{F8390A56-93C1-6176-2B70-B16CA783A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471" y="2826673"/>
                <a:ext cx="852242" cy="611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raphic 19" descr="Bank with solid fill">
                <a:extLst>
                  <a:ext uri="{FF2B5EF4-FFF2-40B4-BE49-F238E27FC236}">
                    <a16:creationId xmlns:a16="http://schemas.microsoft.com/office/drawing/2014/main" id="{302B768D-C403-550D-F62C-7ED2AA48F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64765" y="3424565"/>
                <a:ext cx="1133007" cy="1083197"/>
              </a:xfrm>
              <a:prstGeom prst="rect">
                <a:avLst/>
              </a:prstGeom>
            </p:spPr>
          </p:pic>
          <p:pic>
            <p:nvPicPr>
              <p:cNvPr id="21" name="Picture 4" descr="Circle, country, eu, europe, european, flag, union icon - Download on ...">
                <a:extLst>
                  <a:ext uri="{FF2B5EF4-FFF2-40B4-BE49-F238E27FC236}">
                    <a16:creationId xmlns:a16="http://schemas.microsoft.com/office/drawing/2014/main" id="{9BCAB24B-A419-94B1-EF4E-4DC2DBA29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3013" y="2845269"/>
                <a:ext cx="616509" cy="579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AACD76C-97DC-8132-E4DE-B5822D21DF98}"/>
              </a:ext>
            </a:extLst>
          </p:cNvPr>
          <p:cNvSpPr txBox="1"/>
          <p:nvPr/>
        </p:nvSpPr>
        <p:spPr>
          <a:xfrm>
            <a:off x="8567597" y="4486880"/>
            <a:ext cx="3435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hr-BA" sz="1400" b="1" dirty="0">
                <a:solidFill>
                  <a:srgbClr val="002060"/>
                </a:solidFill>
                <a:latin typeface="+mj-lt"/>
              </a:rPr>
              <a:t>S 1.3. Izuzeće za električnu energiju do 2030., ostali sektori plaćaju samo ETS jer je cijena ETS-a veća od cijene CBAM-a</a:t>
            </a:r>
            <a:endParaRPr lang="en-US" sz="14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75FC90-E930-AF38-F3B6-3AAA0629AF2C}"/>
              </a:ext>
            </a:extLst>
          </p:cNvPr>
          <p:cNvGrpSpPr/>
          <p:nvPr/>
        </p:nvGrpSpPr>
        <p:grpSpPr>
          <a:xfrm>
            <a:off x="4890638" y="3904528"/>
            <a:ext cx="3569659" cy="2327466"/>
            <a:chOff x="885479" y="2736803"/>
            <a:chExt cx="6789221" cy="3678918"/>
          </a:xfrm>
        </p:grpSpPr>
        <p:pic>
          <p:nvPicPr>
            <p:cNvPr id="25" name="Picture 2" descr="Global Operations - Beacon Pharmaceuticals Limited">
              <a:extLst>
                <a:ext uri="{FF2B5EF4-FFF2-40B4-BE49-F238E27FC236}">
                  <a16:creationId xmlns:a16="http://schemas.microsoft.com/office/drawing/2014/main" id="{193C18E1-0FA3-C64E-0EF5-2470616F0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52" y="3437472"/>
              <a:ext cx="1139348" cy="91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339B5D-AE94-A43C-8F4C-C0D274AD5635}"/>
                </a:ext>
              </a:extLst>
            </p:cNvPr>
            <p:cNvGrpSpPr/>
            <p:nvPr/>
          </p:nvGrpSpPr>
          <p:grpSpPr>
            <a:xfrm>
              <a:off x="885479" y="2736803"/>
              <a:ext cx="6789221" cy="3678918"/>
              <a:chOff x="885479" y="2736803"/>
              <a:chExt cx="6789221" cy="3678918"/>
            </a:xfrm>
          </p:grpSpPr>
          <p:pic>
            <p:nvPicPr>
              <p:cNvPr id="28" name="Graphic 27" descr="Factory with solid fill">
                <a:extLst>
                  <a:ext uri="{FF2B5EF4-FFF2-40B4-BE49-F238E27FC236}">
                    <a16:creationId xmlns:a16="http://schemas.microsoft.com/office/drawing/2014/main" id="{5DA0D142-F2B3-42A1-D04A-4A23B2E57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48142" y="2736803"/>
                <a:ext cx="854511" cy="918482"/>
              </a:xfrm>
              <a:prstGeom prst="rect">
                <a:avLst/>
              </a:prstGeom>
            </p:spPr>
          </p:pic>
          <p:pic>
            <p:nvPicPr>
              <p:cNvPr id="29" name="Graphic 28" descr="Factory with solid fill">
                <a:extLst>
                  <a:ext uri="{FF2B5EF4-FFF2-40B4-BE49-F238E27FC236}">
                    <a16:creationId xmlns:a16="http://schemas.microsoft.com/office/drawing/2014/main" id="{7E234678-9F9E-FBEA-F03D-57AC041C9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02685" y="3332214"/>
                <a:ext cx="854511" cy="918482"/>
              </a:xfrm>
              <a:prstGeom prst="rect">
                <a:avLst/>
              </a:prstGeom>
            </p:spPr>
          </p:pic>
          <p:pic>
            <p:nvPicPr>
              <p:cNvPr id="30" name="Graphic 29" descr="Factory with solid fill">
                <a:extLst>
                  <a:ext uri="{FF2B5EF4-FFF2-40B4-BE49-F238E27FC236}">
                    <a16:creationId xmlns:a16="http://schemas.microsoft.com/office/drawing/2014/main" id="{49DACC35-843E-06AC-F614-D8DD0FFD1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85002" y="3309141"/>
                <a:ext cx="854511" cy="918482"/>
              </a:xfrm>
              <a:prstGeom prst="rect">
                <a:avLst/>
              </a:prstGeom>
            </p:spPr>
          </p:pic>
          <p:sp>
            <p:nvSpPr>
              <p:cNvPr id="31" name="TextBox 2">
                <a:extLst>
                  <a:ext uri="{FF2B5EF4-FFF2-40B4-BE49-F238E27FC236}">
                    <a16:creationId xmlns:a16="http://schemas.microsoft.com/office/drawing/2014/main" id="{F65CB1A6-280D-D8BB-B5B2-2ACB84B7200B}"/>
                  </a:ext>
                </a:extLst>
              </p:cNvPr>
              <p:cNvSpPr txBox="1"/>
              <p:nvPr/>
            </p:nvSpPr>
            <p:spPr>
              <a:xfrm>
                <a:off x="4856556" y="5739236"/>
                <a:ext cx="2818144" cy="676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€ 0 mil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6F64CA05-91B8-B976-66E2-6911A79423C3}"/>
                  </a:ext>
                </a:extLst>
              </p:cNvPr>
              <p:cNvSpPr txBox="1"/>
              <p:nvPr/>
            </p:nvSpPr>
            <p:spPr>
              <a:xfrm>
                <a:off x="982901" y="5739233"/>
                <a:ext cx="2761686" cy="676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€ 18.722,5 mil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919786C0-099A-A5EA-B1AE-F1BCD8A07F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481246" y="4307517"/>
                <a:ext cx="1634356" cy="1431717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EB4164E0-8B30-EF6B-6072-72C332CEC6B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075399" y="4307517"/>
                <a:ext cx="1634356" cy="1431717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8B74F65C-3106-7D4D-20DE-483EF9610094}"/>
                  </a:ext>
                </a:extLst>
              </p:cNvPr>
              <p:cNvSpPr txBox="1"/>
              <p:nvPr/>
            </p:nvSpPr>
            <p:spPr>
              <a:xfrm>
                <a:off x="2455743" y="4221155"/>
                <a:ext cx="633384" cy="676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00B050"/>
                    </a:solidFill>
                    <a:latin typeface="Poppins Bold"/>
                  </a:rPr>
                  <a:t>ETS</a:t>
                </a:r>
                <a:endParaRPr lang="en-US" sz="1300" b="1" dirty="0">
                  <a:solidFill>
                    <a:srgbClr val="00B050"/>
                  </a:solidFill>
                  <a:latin typeface="Poppins Bold"/>
                </a:endParaRPr>
              </a:p>
            </p:txBody>
          </p:sp>
          <p:sp>
            <p:nvSpPr>
              <p:cNvPr id="36" name="TextBox 2">
                <a:extLst>
                  <a:ext uri="{FF2B5EF4-FFF2-40B4-BE49-F238E27FC236}">
                    <a16:creationId xmlns:a16="http://schemas.microsoft.com/office/drawing/2014/main" id="{74B536E3-BC07-2142-661A-220FFCD194BC}"/>
                  </a:ext>
                </a:extLst>
              </p:cNvPr>
              <p:cNvSpPr txBox="1"/>
              <p:nvPr/>
            </p:nvSpPr>
            <p:spPr>
              <a:xfrm>
                <a:off x="5135467" y="4221155"/>
                <a:ext cx="1575749" cy="6764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666"/>
                  </a:lnSpc>
                  <a:spcBef>
                    <a:spcPct val="0"/>
                  </a:spcBef>
                </a:pPr>
                <a:r>
                  <a:rPr lang="hr-BA" sz="1300" b="1" dirty="0">
                    <a:solidFill>
                      <a:srgbClr val="FF0000"/>
                    </a:solidFill>
                    <a:latin typeface="Poppins Bold"/>
                  </a:rPr>
                  <a:t>CBAM</a:t>
                </a:r>
                <a:endParaRPr lang="en-US" sz="1300" b="1" dirty="0">
                  <a:solidFill>
                    <a:srgbClr val="FF0000"/>
                  </a:solidFill>
                  <a:latin typeface="Poppins Bold"/>
                </a:endParaRPr>
              </a:p>
            </p:txBody>
          </p:sp>
          <p:pic>
            <p:nvPicPr>
              <p:cNvPr id="38" name="Graphic 37" descr="Bank with solid fill">
                <a:extLst>
                  <a:ext uri="{FF2B5EF4-FFF2-40B4-BE49-F238E27FC236}">
                    <a16:creationId xmlns:a16="http://schemas.microsoft.com/office/drawing/2014/main" id="{FC5D0E5E-C742-BD33-ABB2-EF600F7D7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85479" y="4336129"/>
                <a:ext cx="1514697" cy="1628091"/>
              </a:xfrm>
              <a:prstGeom prst="rect">
                <a:avLst/>
              </a:prstGeom>
            </p:spPr>
          </p:pic>
          <p:pic>
            <p:nvPicPr>
              <p:cNvPr id="39" name="Graphic 38" descr="Bank with solid fill">
                <a:extLst>
                  <a:ext uri="{FF2B5EF4-FFF2-40B4-BE49-F238E27FC236}">
                    <a16:creationId xmlns:a16="http://schemas.microsoft.com/office/drawing/2014/main" id="{A2670329-E995-6298-03B9-BC0672B34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040564" y="4336129"/>
                <a:ext cx="1514697" cy="1628091"/>
              </a:xfrm>
              <a:prstGeom prst="rect">
                <a:avLst/>
              </a:prstGeom>
            </p:spPr>
          </p:pic>
        </p:grpSp>
        <p:pic>
          <p:nvPicPr>
            <p:cNvPr id="27" name="Picture 4" descr="Circle, country, eu, europe, european, flag, union icon - Download on ...">
              <a:extLst>
                <a:ext uri="{FF2B5EF4-FFF2-40B4-BE49-F238E27FC236}">
                  <a16:creationId xmlns:a16="http://schemas.microsoft.com/office/drawing/2014/main" id="{D7F271EE-0581-B455-A0FF-AB70497F9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812" y="3465422"/>
              <a:ext cx="824200" cy="870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1661387-7191-4182-3D62-9F35AFF6DB13}"/>
              </a:ext>
            </a:extLst>
          </p:cNvPr>
          <p:cNvSpPr/>
          <p:nvPr/>
        </p:nvSpPr>
        <p:spPr>
          <a:xfrm rot="5400000">
            <a:off x="590422" y="2430723"/>
            <a:ext cx="713841" cy="15305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9585402-1CE6-643C-1AB6-65B791A7468C}"/>
              </a:ext>
            </a:extLst>
          </p:cNvPr>
          <p:cNvSpPr/>
          <p:nvPr/>
        </p:nvSpPr>
        <p:spPr>
          <a:xfrm>
            <a:off x="7287976" y="3211557"/>
            <a:ext cx="810646" cy="19555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EBDEE38-171B-3629-2DEA-A1B020889854}"/>
              </a:ext>
            </a:extLst>
          </p:cNvPr>
          <p:cNvSpPr/>
          <p:nvPr/>
        </p:nvSpPr>
        <p:spPr>
          <a:xfrm rot="10800000">
            <a:off x="8513272" y="5498402"/>
            <a:ext cx="928039" cy="24256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6BABC9-7420-C572-AF4A-B03D9E01119F}"/>
              </a:ext>
            </a:extLst>
          </p:cNvPr>
          <p:cNvSpPr/>
          <p:nvPr/>
        </p:nvSpPr>
        <p:spPr>
          <a:xfrm>
            <a:off x="275589" y="905355"/>
            <a:ext cx="4989023" cy="40168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935C9D7-0EB2-EA32-43C3-AA4294ED4405}"/>
              </a:ext>
            </a:extLst>
          </p:cNvPr>
          <p:cNvCxnSpPr/>
          <p:nvPr/>
        </p:nvCxnSpPr>
        <p:spPr>
          <a:xfrm>
            <a:off x="1461197" y="4634328"/>
            <a:ext cx="0" cy="6613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60E1F59-5985-5A2B-87FE-475D096C27B2}"/>
              </a:ext>
            </a:extLst>
          </p:cNvPr>
          <p:cNvSpPr txBox="1"/>
          <p:nvPr/>
        </p:nvSpPr>
        <p:spPr>
          <a:xfrm>
            <a:off x="562076" y="5380478"/>
            <a:ext cx="311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>
                <a:solidFill>
                  <a:srgbClr val="C00000"/>
                </a:solidFill>
              </a:rPr>
              <a:t>Najbolji scenarij za BiH</a:t>
            </a:r>
          </a:p>
        </p:txBody>
      </p:sp>
    </p:spTree>
    <p:extLst>
      <p:ext uri="{BB962C8B-B14F-4D97-AF65-F5344CB8AC3E}">
        <p14:creationId xmlns:p14="http://schemas.microsoft.com/office/powerpoint/2010/main" val="378574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E4BCC-6984-4C88-3FE6-3D7E9B8A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D8183A2F-6B08-EE2C-50E4-D97D5DE6ED7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2E64C37-B42B-597A-7B34-428F053C0AF8}"/>
              </a:ext>
            </a:extLst>
          </p:cNvPr>
          <p:cNvGrpSpPr/>
          <p:nvPr/>
        </p:nvGrpSpPr>
        <p:grpSpPr>
          <a:xfrm>
            <a:off x="11849100" y="1130940"/>
            <a:ext cx="342900" cy="4806721"/>
            <a:chOff x="0" y="0"/>
            <a:chExt cx="221857" cy="4437143"/>
          </a:xfrm>
          <a:solidFill>
            <a:srgbClr val="FFC000"/>
          </a:solidFill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632A20C-E550-CB00-4903-200532CB800A}"/>
                </a:ext>
              </a:extLst>
            </p:cNvPr>
            <p:cNvSpPr/>
            <p:nvPr/>
          </p:nvSpPr>
          <p:spPr>
            <a:xfrm>
              <a:off x="0" y="0"/>
              <a:ext cx="221857" cy="4437144"/>
            </a:xfrm>
            <a:custGeom>
              <a:avLst/>
              <a:gdLst/>
              <a:ahLst/>
              <a:cxnLst/>
              <a:rect l="l" t="t" r="r" b="b"/>
              <a:pathLst>
                <a:path w="221857" h="4437144">
                  <a:moveTo>
                    <a:pt x="0" y="0"/>
                  </a:moveTo>
                  <a:lnTo>
                    <a:pt x="221857" y="0"/>
                  </a:lnTo>
                  <a:lnTo>
                    <a:pt x="221857" y="4437144"/>
                  </a:lnTo>
                  <a:lnTo>
                    <a:pt x="0" y="443714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 sz="1200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04529D-839C-B547-1BD1-E628200D1282}"/>
              </a:ext>
            </a:extLst>
          </p:cNvPr>
          <p:cNvSpPr/>
          <p:nvPr/>
        </p:nvSpPr>
        <p:spPr>
          <a:xfrm>
            <a:off x="397320" y="1421297"/>
            <a:ext cx="7683576" cy="464506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5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5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5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Vijeće Ministara BiH usvojilo Zakon o regulatoru električne energije, </a:t>
            </a:r>
            <a:r>
              <a:rPr lang="bs-Latn-BA" sz="1500" b="1" dirty="0" err="1">
                <a:solidFill>
                  <a:srgbClr val="002060"/>
                </a:solidFill>
                <a:latin typeface="+mj-lt"/>
              </a:rPr>
              <a:t>prenosu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 i tržištu električne energije u BiH -  </a:t>
            </a:r>
            <a:r>
              <a:rPr lang="bs-Latn-BA" sz="1500" b="1" dirty="0" err="1">
                <a:solidFill>
                  <a:srgbClr val="C00000"/>
                </a:solidFill>
                <a:latin typeface="+mj-lt"/>
              </a:rPr>
              <a:t>Omogućava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uspos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tavljanje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organiz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iranog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tržišta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električne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energije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ispunjava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u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slove 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za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izuzimanje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od CBAM-a,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otvara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mogućnost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formiranja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berze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električne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energije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nominacije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za NEMO i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povezivanja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tržišta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 električne energije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s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drugim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tržištima</a:t>
            </a:r>
            <a:r>
              <a:rPr lang="bs-Latn-BA" sz="15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1"/>
            <a:endParaRPr lang="bs-Latn-BA" sz="900" b="1" dirty="0">
              <a:solidFill>
                <a:schemeClr val="accent3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Pripremljen finalni nacrt NECP-a BiH do 2030. godine</a:t>
            </a:r>
          </a:p>
          <a:p>
            <a:endParaRPr lang="bs-Latn-BA" sz="9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Izrađen  preliminarni nacrt dugoročne Strategije za postizanje karbonske neutralnosti/Ažurirana Okvirna energetska strategija do 2035. godine</a:t>
            </a:r>
          </a:p>
          <a:p>
            <a:endParaRPr lang="bs-Latn-BA" sz="9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Izvršena analiza uticaja CBAM-a i ETS-a na odabran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e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 sektor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e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 u BiH (željezo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GB" sz="1500" b="1" dirty="0" err="1">
                <a:solidFill>
                  <a:srgbClr val="002060"/>
                </a:solidFill>
                <a:latin typeface="+mj-lt"/>
              </a:rPr>
              <a:t>čelik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, cement, </a:t>
            </a:r>
            <a:r>
              <a:rPr lang="en-GB" sz="1500" b="1" dirty="0" err="1">
                <a:solidFill>
                  <a:srgbClr val="002060"/>
                </a:solidFill>
                <a:latin typeface="+mj-lt"/>
              </a:rPr>
              <a:t>vještačka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đubriva, aluminij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,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 električna energije</a:t>
            </a:r>
            <a:r>
              <a:rPr lang="en-GB" sz="15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1500" b="1" dirty="0" err="1">
                <a:solidFill>
                  <a:srgbClr val="002060"/>
                </a:solidFill>
                <a:latin typeface="+mj-lt"/>
              </a:rPr>
              <a:t>vodonik</a:t>
            </a:r>
            <a:r>
              <a:rPr lang="bs-Latn-BA" sz="15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bs-Latn-BA" sz="9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Izvršena analiza usklađenosti zakonodavstva</a:t>
            </a:r>
          </a:p>
          <a:p>
            <a:endParaRPr lang="bs-Latn-BA" sz="9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002060"/>
                </a:solidFill>
                <a:latin typeface="+mj-lt"/>
              </a:rPr>
              <a:t>Pripremljen nacrt  Mape puta za uspostavljanje MRV sistema i za uspostavljanje ETS-a u BiH:</a:t>
            </a: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C00000"/>
                </a:solidFill>
                <a:latin typeface="+mj-lt"/>
              </a:rPr>
              <a:t>Prijedlog ETS MRVA za BiH</a:t>
            </a: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C00000"/>
                </a:solidFill>
                <a:latin typeface="+mj-lt"/>
              </a:rPr>
              <a:t>Nacrt opcija dizajna za Sistem trgovanja emisijama u Bosni i Hercegovini</a:t>
            </a:r>
          </a:p>
          <a:p>
            <a:pPr lvl="1"/>
            <a:endParaRPr lang="bs-Latn-BA" sz="1400" b="1" dirty="0">
              <a:solidFill>
                <a:srgbClr val="002060"/>
              </a:solidFill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endParaRPr lang="bs-Latn-BA" sz="1400" b="1" dirty="0">
              <a:solidFill>
                <a:srgbClr val="002060"/>
              </a:solidFill>
              <a:latin typeface="+mj-lt"/>
            </a:endParaRPr>
          </a:p>
          <a:p>
            <a:pPr marL="190510" indent="-190510" algn="ctr">
              <a:buFont typeface="Wingdings" panose="05000000000000000000" pitchFamily="2" charset="2"/>
              <a:buChar char="ü"/>
            </a:pPr>
            <a:endParaRPr lang="bs-Latn-BA" sz="1333" b="1" dirty="0">
              <a:solidFill>
                <a:srgbClr val="2C2E81"/>
              </a:solidFill>
              <a:latin typeface="Proxima Nova" panose="020B060402020202020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EC8E1E-4295-EBD3-1519-182D8827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46" y="1344114"/>
            <a:ext cx="3768204" cy="43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D61BEF-735D-DEB5-632D-B92899306EAD}"/>
              </a:ext>
            </a:extLst>
          </p:cNvPr>
          <p:cNvSpPr txBox="1">
            <a:spLocks/>
          </p:cNvSpPr>
          <p:nvPr/>
        </p:nvSpPr>
        <p:spPr>
          <a:xfrm>
            <a:off x="689308" y="414212"/>
            <a:ext cx="8784845" cy="8579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Šta je do sada urađeno u BiH?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D64E614-50DB-DED0-D0E0-F71EA89B033D}"/>
              </a:ext>
            </a:extLst>
          </p:cNvPr>
          <p:cNvSpPr/>
          <p:nvPr/>
        </p:nvSpPr>
        <p:spPr>
          <a:xfrm>
            <a:off x="597136" y="853177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" name="object 45">
            <a:extLst>
              <a:ext uri="{FF2B5EF4-FFF2-40B4-BE49-F238E27FC236}">
                <a16:creationId xmlns:a16="http://schemas.microsoft.com/office/drawing/2014/main" id="{AC4199B9-48FC-CD2F-9E4F-58B580EF5D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0BC1-7118-F284-8418-6A9D0F82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D8183A2F-6B08-EE2C-50E4-D97D5DE6ED7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3B421CF-A0A6-F3F4-E0BD-C988323C9061}"/>
              </a:ext>
            </a:extLst>
          </p:cNvPr>
          <p:cNvGrpSpPr/>
          <p:nvPr/>
        </p:nvGrpSpPr>
        <p:grpSpPr>
          <a:xfrm>
            <a:off x="11849100" y="1334640"/>
            <a:ext cx="342900" cy="4806721"/>
            <a:chOff x="0" y="0"/>
            <a:chExt cx="221857" cy="4437143"/>
          </a:xfrm>
          <a:solidFill>
            <a:srgbClr val="FFC000"/>
          </a:solidFill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7C2CE673-AEE1-34F3-D958-CFA1A018B1B3}"/>
                </a:ext>
              </a:extLst>
            </p:cNvPr>
            <p:cNvSpPr/>
            <p:nvPr/>
          </p:nvSpPr>
          <p:spPr>
            <a:xfrm>
              <a:off x="0" y="0"/>
              <a:ext cx="221857" cy="4437144"/>
            </a:xfrm>
            <a:custGeom>
              <a:avLst/>
              <a:gdLst/>
              <a:ahLst/>
              <a:cxnLst/>
              <a:rect l="l" t="t" r="r" b="b"/>
              <a:pathLst>
                <a:path w="221857" h="4437144">
                  <a:moveTo>
                    <a:pt x="0" y="0"/>
                  </a:moveTo>
                  <a:lnTo>
                    <a:pt x="221857" y="0"/>
                  </a:lnTo>
                  <a:lnTo>
                    <a:pt x="221857" y="4437144"/>
                  </a:lnTo>
                  <a:lnTo>
                    <a:pt x="0" y="443714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 sz="120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99D4C9-C038-3005-5EC6-3552A16DB519}"/>
              </a:ext>
            </a:extLst>
          </p:cNvPr>
          <p:cNvSpPr/>
          <p:nvPr/>
        </p:nvSpPr>
        <p:spPr>
          <a:xfrm>
            <a:off x="567805" y="1510748"/>
            <a:ext cx="6743700" cy="4610912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400" b="1" dirty="0">
              <a:solidFill>
                <a:srgbClr val="2C2E81"/>
              </a:solidFill>
              <a:latin typeface="Proxima Nova" panose="020B0604020202020204" charset="0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6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chemeClr val="tx1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02060"/>
                </a:solidFill>
                <a:latin typeface="+mj-lt"/>
              </a:rPr>
              <a:t>Usvajanje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Zakona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 o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regulatoru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prenosu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tržištu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električne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 energije u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Bosni</a:t>
            </a:r>
            <a:r>
              <a:rPr lang="en-GB" sz="1600" b="1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GB" sz="1600" b="1" dirty="0" err="1">
                <a:solidFill>
                  <a:srgbClr val="002060"/>
                </a:solidFill>
                <a:latin typeface="+mj-lt"/>
              </a:rPr>
              <a:t>Hercegovini</a:t>
            </a:r>
            <a:r>
              <a:rPr lang="bs-Latn-BA" sz="1600" b="1" dirty="0">
                <a:solidFill>
                  <a:srgbClr val="002060"/>
                </a:solidFill>
                <a:latin typeface="+mj-lt"/>
              </a:rPr>
              <a:t> od strane </a:t>
            </a:r>
            <a:r>
              <a:rPr lang="bs-Latn-BA" sz="1600" b="1" dirty="0" err="1">
                <a:solidFill>
                  <a:srgbClr val="002060"/>
                </a:solidFill>
                <a:latin typeface="+mj-lt"/>
              </a:rPr>
              <a:t>Parlametarne</a:t>
            </a:r>
            <a:r>
              <a:rPr lang="bs-Latn-BA" sz="1600" b="1" dirty="0">
                <a:solidFill>
                  <a:srgbClr val="002060"/>
                </a:solidFill>
                <a:latin typeface="+mj-lt"/>
              </a:rPr>
              <a:t> skupštine BiH</a:t>
            </a: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en-GB" sz="1000" b="1" dirty="0">
              <a:solidFill>
                <a:srgbClr val="002060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en-GB" sz="1600" b="1" dirty="0" err="1">
                <a:solidFill>
                  <a:srgbClr val="002060"/>
                </a:solidFill>
              </a:rPr>
              <a:t>Usklađivanje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zakonodavnog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okvira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sa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Uredbom</a:t>
            </a:r>
            <a:r>
              <a:rPr lang="en-GB" sz="1600" b="1" dirty="0">
                <a:solidFill>
                  <a:srgbClr val="002060"/>
                </a:solidFill>
              </a:rPr>
              <a:t> o </a:t>
            </a:r>
            <a:r>
              <a:rPr lang="en-GB" sz="1600" b="1" dirty="0" err="1">
                <a:solidFill>
                  <a:srgbClr val="002060"/>
                </a:solidFill>
              </a:rPr>
              <a:t>upravljanju</a:t>
            </a:r>
            <a:r>
              <a:rPr lang="bs-Latn-BA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>
                <a:solidFill>
                  <a:srgbClr val="002060"/>
                </a:solidFill>
              </a:rPr>
              <a:t>(</a:t>
            </a:r>
            <a:r>
              <a:rPr lang="bs-Latn-BA" sz="1600" b="1" dirty="0" err="1">
                <a:solidFill>
                  <a:srgbClr val="002060"/>
                </a:solidFill>
              </a:rPr>
              <a:t>energij</a:t>
            </a:r>
            <a:r>
              <a:rPr lang="en-GB" sz="1600" b="1" dirty="0">
                <a:solidFill>
                  <a:srgbClr val="002060"/>
                </a:solidFill>
              </a:rPr>
              <a:t>a</a:t>
            </a:r>
            <a:r>
              <a:rPr lang="bs-Latn-BA" sz="1600" b="1" dirty="0">
                <a:solidFill>
                  <a:srgbClr val="002060"/>
                </a:solidFill>
              </a:rPr>
              <a:t> i </a:t>
            </a:r>
            <a:r>
              <a:rPr lang="bs-Latn-BA" sz="1600" b="1" dirty="0" err="1">
                <a:solidFill>
                  <a:srgbClr val="002060"/>
                </a:solidFill>
              </a:rPr>
              <a:t>klim</a:t>
            </a:r>
            <a:r>
              <a:rPr lang="en-GB" sz="1600" b="1" dirty="0">
                <a:solidFill>
                  <a:srgbClr val="002060"/>
                </a:solidFill>
              </a:rPr>
              <a:t>a</a:t>
            </a:r>
            <a:r>
              <a:rPr lang="bs-Latn-BA" sz="1600" b="1" dirty="0">
                <a:solidFill>
                  <a:srgbClr val="002060"/>
                </a:solidFill>
              </a:rPr>
              <a:t>):</a:t>
            </a:r>
          </a:p>
          <a:p>
            <a:endParaRPr lang="bs-Latn-BA" sz="1600" b="1" dirty="0">
              <a:solidFill>
                <a:schemeClr val="tx1"/>
              </a:solidFill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600" b="1" dirty="0">
                <a:solidFill>
                  <a:srgbClr val="C00000"/>
                </a:solidFill>
                <a:latin typeface="+mj-lt"/>
              </a:rPr>
              <a:t>Usvajanje NECP-a  </a:t>
            </a:r>
            <a:r>
              <a:rPr lang="en-GB" sz="1600" b="1" dirty="0" err="1">
                <a:solidFill>
                  <a:srgbClr val="C00000"/>
                </a:solidFill>
                <a:latin typeface="+mj-lt"/>
              </a:rPr>
              <a:t>Bosne</a:t>
            </a:r>
            <a:r>
              <a:rPr lang="en-GB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+mj-lt"/>
              </a:rPr>
              <a:t>i</a:t>
            </a:r>
            <a:r>
              <a:rPr lang="en-GB" sz="1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+mj-lt"/>
              </a:rPr>
              <a:t>Hercegovine</a:t>
            </a:r>
            <a:endParaRPr lang="bs-Latn-BA" sz="16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endParaRPr lang="bs-Latn-BA" sz="10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600" b="1" dirty="0">
                <a:solidFill>
                  <a:srgbClr val="C00000"/>
                </a:solidFill>
                <a:latin typeface="+mj-lt"/>
              </a:rPr>
              <a:t>Finalizacije i usvajanje dugoročne strategije do 2050. godine</a:t>
            </a:r>
          </a:p>
          <a:p>
            <a:pPr marL="647710" lvl="1" indent="-190510">
              <a:buFont typeface="Wingdings" panose="05000000000000000000" pitchFamily="2" charset="2"/>
              <a:buChar char="ü"/>
            </a:pPr>
            <a:endParaRPr lang="bs-Latn-BA" sz="10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600" b="1" dirty="0">
                <a:solidFill>
                  <a:srgbClr val="C00000"/>
                </a:solidFill>
                <a:latin typeface="+mj-lt"/>
              </a:rPr>
              <a:t>Usvajanje Mape puta za uspostavljanje MRV sistema i za uspostavljanje </a:t>
            </a:r>
            <a:r>
              <a:rPr lang="en-GB" sz="1600" b="1" dirty="0">
                <a:solidFill>
                  <a:srgbClr val="C00000"/>
                </a:solidFill>
                <a:latin typeface="+mj-lt"/>
              </a:rPr>
              <a:t>EU </a:t>
            </a:r>
            <a:r>
              <a:rPr lang="bs-Latn-BA" sz="1600" b="1" dirty="0">
                <a:solidFill>
                  <a:srgbClr val="C00000"/>
                </a:solidFill>
                <a:latin typeface="+mj-lt"/>
              </a:rPr>
              <a:t>ETS-a u </a:t>
            </a:r>
            <a:r>
              <a:rPr lang="en-GB" sz="1600" b="1" dirty="0" err="1">
                <a:solidFill>
                  <a:srgbClr val="C00000"/>
                </a:solidFill>
                <a:latin typeface="+mj-lt"/>
              </a:rPr>
              <a:t>Bosni</a:t>
            </a:r>
            <a:r>
              <a:rPr lang="en-GB" sz="1600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en-GB" sz="1600" b="1" dirty="0" err="1">
                <a:solidFill>
                  <a:srgbClr val="C00000"/>
                </a:solidFill>
                <a:latin typeface="+mj-lt"/>
              </a:rPr>
              <a:t>Hercegovini</a:t>
            </a:r>
            <a:endParaRPr lang="bs-Latn-BA" sz="16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endParaRPr lang="bs-Latn-BA" sz="10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bs-Latn-BA" sz="1600" b="1" dirty="0">
                <a:solidFill>
                  <a:srgbClr val="C00000"/>
                </a:solidFill>
                <a:latin typeface="+mj-lt"/>
              </a:rPr>
              <a:t>Uspostavljanje NECP MRV sistema i priprema Izvještaja o implementaciji NECP-a</a:t>
            </a:r>
          </a:p>
          <a:p>
            <a:pPr marL="647710" lvl="1" indent="-190510">
              <a:buFont typeface="Wingdings" panose="05000000000000000000" pitchFamily="2" charset="2"/>
              <a:buChar char="ü"/>
            </a:pPr>
            <a:endParaRPr lang="bs-Latn-BA" sz="1000" b="1" dirty="0">
              <a:solidFill>
                <a:srgbClr val="C00000"/>
              </a:solidFill>
              <a:latin typeface="+mj-lt"/>
            </a:endParaRPr>
          </a:p>
          <a:p>
            <a:pPr marL="647710" lvl="1" indent="-19051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C00000"/>
                </a:solidFill>
                <a:latin typeface="+mj-lt"/>
              </a:rPr>
              <a:t>I</a:t>
            </a:r>
            <a:r>
              <a:rPr lang="bs-Latn-BA" sz="1600" b="1" dirty="0" err="1">
                <a:solidFill>
                  <a:srgbClr val="C00000"/>
                </a:solidFill>
                <a:latin typeface="+mj-lt"/>
              </a:rPr>
              <a:t>mplementacija</a:t>
            </a:r>
            <a:r>
              <a:rPr lang="bs-Latn-BA" sz="1600" b="1" dirty="0">
                <a:solidFill>
                  <a:srgbClr val="C00000"/>
                </a:solidFill>
                <a:latin typeface="+mj-lt"/>
              </a:rPr>
              <a:t>  NECP-a i Mape puta </a:t>
            </a:r>
          </a:p>
          <a:p>
            <a:endParaRPr lang="en-GB" sz="1000" b="1" dirty="0">
              <a:solidFill>
                <a:schemeClr val="tx1"/>
              </a:solidFill>
              <a:latin typeface="+mj-lt"/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endParaRPr lang="bs-Latn-BA" sz="1600" b="1" dirty="0">
              <a:solidFill>
                <a:schemeClr val="tx1"/>
              </a:solidFill>
            </a:endParaRPr>
          </a:p>
          <a:p>
            <a:endParaRPr lang="bs-Latn-BA" sz="1400" b="1" dirty="0">
              <a:solidFill>
                <a:srgbClr val="2C2E81"/>
              </a:solidFill>
              <a:latin typeface="Proxima Nova" panose="020B0604020202020204" charset="0"/>
            </a:endParaRPr>
          </a:p>
          <a:p>
            <a:pPr marL="190510" indent="-190510" algn="ctr">
              <a:buFont typeface="Wingdings" panose="05000000000000000000" pitchFamily="2" charset="2"/>
              <a:buChar char="ü"/>
            </a:pPr>
            <a:endParaRPr lang="bs-Latn-BA" sz="1400" b="1" dirty="0">
              <a:solidFill>
                <a:srgbClr val="2C2E81"/>
              </a:solidFill>
              <a:latin typeface="Proxima Nova" panose="020B060402020202020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061A4C-F9BB-D91C-0D08-C888C636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46" y="1538341"/>
            <a:ext cx="3768204" cy="43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682606-61AF-88F7-D80C-424F2BCDD0CC}"/>
              </a:ext>
            </a:extLst>
          </p:cNvPr>
          <p:cNvSpPr txBox="1">
            <a:spLocks/>
          </p:cNvSpPr>
          <p:nvPr/>
        </p:nvSpPr>
        <p:spPr>
          <a:xfrm>
            <a:off x="756905" y="352905"/>
            <a:ext cx="87848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Prioriteti i naredne aktivnosti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D64E614-50DB-DED0-D0E0-F71EA89B033D}"/>
              </a:ext>
            </a:extLst>
          </p:cNvPr>
          <p:cNvSpPr/>
          <p:nvPr/>
        </p:nvSpPr>
        <p:spPr>
          <a:xfrm>
            <a:off x="597136" y="853177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" name="object 45">
            <a:extLst>
              <a:ext uri="{FF2B5EF4-FFF2-40B4-BE49-F238E27FC236}">
                <a16:creationId xmlns:a16="http://schemas.microsoft.com/office/drawing/2014/main" id="{AC4199B9-48FC-CD2F-9E4F-58B580EF5D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E950534E-3F4D-F139-8208-490D2C218000}"/>
              </a:ext>
            </a:extLst>
          </p:cNvPr>
          <p:cNvSpPr/>
          <p:nvPr/>
        </p:nvSpPr>
        <p:spPr>
          <a:xfrm>
            <a:off x="0" y="4853450"/>
            <a:ext cx="12192002" cy="2004550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48D40-7E72-E1CB-2EA8-35551C4E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892" y="426853"/>
            <a:ext cx="4387109" cy="1811645"/>
          </a:xfrm>
        </p:spPr>
        <p:txBody>
          <a:bodyPr anchor="ctr">
            <a:normAutofit/>
          </a:bodyPr>
          <a:lstStyle/>
          <a:p>
            <a:r>
              <a:rPr lang="hr-BA" sz="4000" b="1" dirty="0">
                <a:solidFill>
                  <a:srgbClr val="002060"/>
                </a:solidFill>
              </a:rPr>
              <a:t>Hvala na pažnji!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780D01-DA1D-3C37-0F46-46C51DFB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247" y="2238498"/>
            <a:ext cx="4975753" cy="487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200"/>
              </a:spcAft>
              <a:buNone/>
            </a:pPr>
            <a:endParaRPr lang="bs-Latn-BA" sz="200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Sektor za energetiku</a:t>
            </a:r>
          </a:p>
          <a:p>
            <a:pPr marL="0" indent="0">
              <a:spcBef>
                <a:spcPts val="600"/>
              </a:spcBef>
              <a:spcAft>
                <a:spcPts val="200"/>
              </a:spcAft>
              <a:buNone/>
            </a:pPr>
            <a:r>
              <a:rPr lang="bs-Latn-BA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Ministarstvo vanjske trgovine i ekonomskih odnosa Bosne i Hercegovine</a:t>
            </a:r>
            <a:br>
              <a:rPr lang="bs-Latn-BA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Tel:   </a:t>
            </a:r>
            <a: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+387 (0) 33 20 61 41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s-Latn-BA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Fax :  </a:t>
            </a:r>
            <a: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+387 (0) 33 55 25 12</a:t>
            </a:r>
            <a:b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bs-Latn-BA" sz="20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web:</a:t>
            </a:r>
            <a:r>
              <a:rPr lang="bs-Latn-BA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  </a:t>
            </a:r>
            <a:r>
              <a:rPr lang="bs-Latn-BA" sz="20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www.mvteo.gov.ba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ESG Izvještavanje o održivosti – šta nas čeka? | Unija Smart Accounting">
            <a:extLst>
              <a:ext uri="{FF2B5EF4-FFF2-40B4-BE49-F238E27FC236}">
                <a16:creationId xmlns:a16="http://schemas.microsoft.com/office/drawing/2014/main" id="{9C97E0D3-42BF-1632-E348-31549C6E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498"/>
            <a:ext cx="6412675" cy="46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5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57215BD5-4C11-25A9-C030-986C82BB5EFC}"/>
              </a:ext>
            </a:extLst>
          </p:cNvPr>
          <p:cNvSpPr/>
          <p:nvPr/>
        </p:nvSpPr>
        <p:spPr>
          <a:xfrm>
            <a:off x="-129015" y="4739587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9E55CD7-4337-1FD0-5CD1-7E4A15522A17}"/>
              </a:ext>
            </a:extLst>
          </p:cNvPr>
          <p:cNvSpPr/>
          <p:nvPr/>
        </p:nvSpPr>
        <p:spPr>
          <a:xfrm>
            <a:off x="485775" y="2435651"/>
            <a:ext cx="11504088" cy="36184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endParaRPr lang="en-US" sz="1200" dirty="0"/>
          </a:p>
        </p:txBody>
      </p:sp>
      <p:pic>
        <p:nvPicPr>
          <p:cNvPr id="41" name="Graphic 40" descr="Line arrow: Counter-clockwise curve outline">
            <a:extLst>
              <a:ext uri="{FF2B5EF4-FFF2-40B4-BE49-F238E27FC236}">
                <a16:creationId xmlns:a16="http://schemas.microsoft.com/office/drawing/2014/main" id="{2FD0DF26-A78A-0774-CF7F-4C4A8E33B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49474">
            <a:off x="2635019" y="5451331"/>
            <a:ext cx="1300426" cy="1300426"/>
          </a:xfrm>
          <a:prstGeom prst="rect">
            <a:avLst/>
          </a:prstGeom>
        </p:spPr>
      </p:pic>
      <p:pic>
        <p:nvPicPr>
          <p:cNvPr id="42" name="Graphic 41" descr="Line arrow: Counter-clockwise curve outline">
            <a:extLst>
              <a:ext uri="{FF2B5EF4-FFF2-40B4-BE49-F238E27FC236}">
                <a16:creationId xmlns:a16="http://schemas.microsoft.com/office/drawing/2014/main" id="{041D3594-FDBD-B9F9-F5F2-12D5A3431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851735">
            <a:off x="5109682" y="4102317"/>
            <a:ext cx="1714608" cy="15555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B2E7A3-F612-EA66-0463-9D7B03EF3B20}"/>
              </a:ext>
            </a:extLst>
          </p:cNvPr>
          <p:cNvSpPr txBox="1"/>
          <p:nvPr/>
        </p:nvSpPr>
        <p:spPr>
          <a:xfrm>
            <a:off x="6766358" y="5825743"/>
            <a:ext cx="962352" cy="3791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200" dirty="0"/>
              <a:t>Pravedna tranzicija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986F8B-5475-0F79-1496-A7B6CF282614}"/>
              </a:ext>
            </a:extLst>
          </p:cNvPr>
          <p:cNvSpPr txBox="1"/>
          <p:nvPr/>
        </p:nvSpPr>
        <p:spPr>
          <a:xfrm>
            <a:off x="3442336" y="1789119"/>
            <a:ext cx="1881522" cy="2560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600" dirty="0"/>
              <a:t>NECP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2F346-E646-DF36-A4D3-11B146DB4307}"/>
              </a:ext>
            </a:extLst>
          </p:cNvPr>
          <p:cNvSpPr txBox="1"/>
          <p:nvPr/>
        </p:nvSpPr>
        <p:spPr>
          <a:xfrm>
            <a:off x="1614668" y="4350489"/>
            <a:ext cx="1758266" cy="5638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200" dirty="0"/>
              <a:t>Pariški Sporazum o klimatskim promjenama, UNFCCC </a:t>
            </a: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E5BF25-F788-13CE-770E-AE10DBCD90BC}"/>
              </a:ext>
            </a:extLst>
          </p:cNvPr>
          <p:cNvSpPr txBox="1"/>
          <p:nvPr/>
        </p:nvSpPr>
        <p:spPr>
          <a:xfrm>
            <a:off x="4706297" y="3472739"/>
            <a:ext cx="987748" cy="7484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200" dirty="0">
                <a:solidFill>
                  <a:srgbClr val="2C2E81"/>
                </a:solidFill>
              </a:rPr>
              <a:t>Sofijska deklaracija o Zelenoj agendi za ZB</a:t>
            </a:r>
            <a:endParaRPr lang="en-US" sz="1200" dirty="0">
              <a:solidFill>
                <a:srgbClr val="2C2E81"/>
              </a:solidFill>
            </a:endParaRPr>
          </a:p>
        </p:txBody>
      </p:sp>
      <p:grpSp>
        <p:nvGrpSpPr>
          <p:cNvPr id="49" name="그룹 20">
            <a:extLst>
              <a:ext uri="{FF2B5EF4-FFF2-40B4-BE49-F238E27FC236}">
                <a16:creationId xmlns:a16="http://schemas.microsoft.com/office/drawing/2014/main" id="{7797022F-D1FB-7F87-A300-733B87391665}"/>
              </a:ext>
            </a:extLst>
          </p:cNvPr>
          <p:cNvGrpSpPr/>
          <p:nvPr/>
        </p:nvGrpSpPr>
        <p:grpSpPr>
          <a:xfrm>
            <a:off x="888638" y="2635112"/>
            <a:ext cx="8266138" cy="4084844"/>
            <a:chOff x="3366841" y="2754437"/>
            <a:chExt cx="6578416" cy="3675183"/>
          </a:xfrm>
        </p:grpSpPr>
        <p:sp>
          <p:nvSpPr>
            <p:cNvPr id="50" name="자유형: 도형 21">
              <a:extLst>
                <a:ext uri="{FF2B5EF4-FFF2-40B4-BE49-F238E27FC236}">
                  <a16:creationId xmlns:a16="http://schemas.microsoft.com/office/drawing/2014/main" id="{059DBC87-B2CD-79E6-6610-9496E452C60A}"/>
                </a:ext>
              </a:extLst>
            </p:cNvPr>
            <p:cNvSpPr/>
            <p:nvPr/>
          </p:nvSpPr>
          <p:spPr>
            <a:xfrm>
              <a:off x="7777079" y="3009396"/>
              <a:ext cx="2168178" cy="217997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자유형: 도형 22">
              <a:extLst>
                <a:ext uri="{FF2B5EF4-FFF2-40B4-BE49-F238E27FC236}">
                  <a16:creationId xmlns:a16="http://schemas.microsoft.com/office/drawing/2014/main" id="{AD49EE65-BD61-A84B-729C-774D028658C4}"/>
                </a:ext>
              </a:extLst>
            </p:cNvPr>
            <p:cNvSpPr/>
            <p:nvPr/>
          </p:nvSpPr>
          <p:spPr>
            <a:xfrm>
              <a:off x="5624308" y="2754437"/>
              <a:ext cx="2281107" cy="2102612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23">
              <a:extLst>
                <a:ext uri="{FF2B5EF4-FFF2-40B4-BE49-F238E27FC236}">
                  <a16:creationId xmlns:a16="http://schemas.microsoft.com/office/drawing/2014/main" id="{F2530D1A-FE1F-5A62-FE3E-530839289DE2}"/>
                </a:ext>
              </a:extLst>
            </p:cNvPr>
            <p:cNvSpPr/>
            <p:nvPr/>
          </p:nvSpPr>
          <p:spPr>
            <a:xfrm>
              <a:off x="5969686" y="4954366"/>
              <a:ext cx="1571485" cy="1475254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자유형: 도형 24">
              <a:extLst>
                <a:ext uri="{FF2B5EF4-FFF2-40B4-BE49-F238E27FC236}">
                  <a16:creationId xmlns:a16="http://schemas.microsoft.com/office/drawing/2014/main" id="{94B2EE88-F41D-DFD0-461D-1AB10CAF23E7}"/>
                </a:ext>
              </a:extLst>
            </p:cNvPr>
            <p:cNvSpPr/>
            <p:nvPr/>
          </p:nvSpPr>
          <p:spPr>
            <a:xfrm>
              <a:off x="3366841" y="3307109"/>
              <a:ext cx="2497324" cy="2513240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자유형: 도형 22">
            <a:extLst>
              <a:ext uri="{FF2B5EF4-FFF2-40B4-BE49-F238E27FC236}">
                <a16:creationId xmlns:a16="http://schemas.microsoft.com/office/drawing/2014/main" id="{18542EE6-474F-F395-C7B6-B265968988F0}"/>
              </a:ext>
            </a:extLst>
          </p:cNvPr>
          <p:cNvSpPr/>
          <p:nvPr/>
        </p:nvSpPr>
        <p:spPr>
          <a:xfrm>
            <a:off x="6254859" y="325500"/>
            <a:ext cx="2810049" cy="2397352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자유형: 도형 23">
            <a:extLst>
              <a:ext uri="{FF2B5EF4-FFF2-40B4-BE49-F238E27FC236}">
                <a16:creationId xmlns:a16="http://schemas.microsoft.com/office/drawing/2014/main" id="{B064CBB9-5A8B-DEA4-570B-101278238316}"/>
              </a:ext>
            </a:extLst>
          </p:cNvPr>
          <p:cNvSpPr/>
          <p:nvPr/>
        </p:nvSpPr>
        <p:spPr>
          <a:xfrm>
            <a:off x="3064833" y="956602"/>
            <a:ext cx="2554491" cy="1959239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6" name="자유형: 도형 22">
            <a:extLst>
              <a:ext uri="{FF2B5EF4-FFF2-40B4-BE49-F238E27FC236}">
                <a16:creationId xmlns:a16="http://schemas.microsoft.com/office/drawing/2014/main" id="{E7A71434-C2BB-52DC-B24A-D81A1337C9A6}"/>
              </a:ext>
            </a:extLst>
          </p:cNvPr>
          <p:cNvSpPr/>
          <p:nvPr/>
        </p:nvSpPr>
        <p:spPr>
          <a:xfrm>
            <a:off x="530115" y="1291018"/>
            <a:ext cx="2501106" cy="2179909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6B1CB0-76ED-F854-90E0-A4DFE082827A}"/>
              </a:ext>
            </a:extLst>
          </p:cNvPr>
          <p:cNvSpPr txBox="1"/>
          <p:nvPr/>
        </p:nvSpPr>
        <p:spPr>
          <a:xfrm>
            <a:off x="7147987" y="3866491"/>
            <a:ext cx="1289143" cy="5638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Dugoročne strategije, MRV sistemi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B6A24-B251-C301-2A43-1BADF792ADCC}"/>
              </a:ext>
            </a:extLst>
          </p:cNvPr>
          <p:cNvSpPr txBox="1"/>
          <p:nvPr/>
        </p:nvSpPr>
        <p:spPr>
          <a:xfrm>
            <a:off x="1258039" y="2098063"/>
            <a:ext cx="1066676" cy="5638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736" rIns="0" bIns="0" rtlCol="0">
            <a:spAutoFit/>
          </a:bodyPr>
          <a:lstStyle>
            <a:defPPr>
              <a:defRPr lang="x-none"/>
            </a:defPPr>
            <a:lvl1pPr marL="12700">
              <a:lnSpc>
                <a:spcPct val="100000"/>
              </a:lnSpc>
              <a:spcBef>
                <a:spcPts val="114"/>
              </a:spcBef>
              <a:defRPr sz="2100" b="1" spc="5">
                <a:solidFill>
                  <a:srgbClr val="2D2E8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bs-Latn-BA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SSP, Ugovor o Energetskoj zajednici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Graphic 58" descr="Line arrow: Counter-clockwise curve outline">
            <a:extLst>
              <a:ext uri="{FF2B5EF4-FFF2-40B4-BE49-F238E27FC236}">
                <a16:creationId xmlns:a16="http://schemas.microsoft.com/office/drawing/2014/main" id="{01DB1EDD-5305-0EF0-CCC0-16EC7BFED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028136">
            <a:off x="1489825" y="2889136"/>
            <a:ext cx="1079728" cy="1079728"/>
          </a:xfrm>
          <a:prstGeom prst="rect">
            <a:avLst/>
          </a:prstGeom>
        </p:spPr>
      </p:pic>
      <p:pic>
        <p:nvPicPr>
          <p:cNvPr id="60" name="Graphic 59" descr="Line arrow: Counter-clockwise curve outline">
            <a:extLst>
              <a:ext uri="{FF2B5EF4-FFF2-40B4-BE49-F238E27FC236}">
                <a16:creationId xmlns:a16="http://schemas.microsoft.com/office/drawing/2014/main" id="{A58D166F-BA7D-2E54-6A8A-8B58EAF3F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744626">
            <a:off x="5691897" y="4577285"/>
            <a:ext cx="1540483" cy="1540483"/>
          </a:xfrm>
          <a:prstGeom prst="rect">
            <a:avLst/>
          </a:prstGeom>
        </p:spPr>
      </p:pic>
      <p:pic>
        <p:nvPicPr>
          <p:cNvPr id="61" name="Graphic 60" descr="Line arrow: Counter-clockwise curve outline">
            <a:extLst>
              <a:ext uri="{FF2B5EF4-FFF2-40B4-BE49-F238E27FC236}">
                <a16:creationId xmlns:a16="http://schemas.microsoft.com/office/drawing/2014/main" id="{09B4E472-7099-2830-807D-B1FAE49963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932104" flipH="1">
            <a:off x="5447456" y="1158665"/>
            <a:ext cx="993705" cy="13541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38BD39D-F219-D87C-625C-B8ECA721672C}"/>
              </a:ext>
            </a:extLst>
          </p:cNvPr>
          <p:cNvSpPr txBox="1"/>
          <p:nvPr/>
        </p:nvSpPr>
        <p:spPr>
          <a:xfrm>
            <a:off x="9413903" y="3656091"/>
            <a:ext cx="2125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400" b="1" dirty="0">
                <a:solidFill>
                  <a:srgbClr val="002060"/>
                </a:solidFill>
              </a:rPr>
              <a:t>Postizanje klimatske neutralnosti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6" name="Graphic 65" descr="Line arrow: Counter-clockwise curve outline">
            <a:extLst>
              <a:ext uri="{FF2B5EF4-FFF2-40B4-BE49-F238E27FC236}">
                <a16:creationId xmlns:a16="http://schemas.microsoft.com/office/drawing/2014/main" id="{E04DE04B-7EE8-E050-4204-332F4C3B6C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9838226">
            <a:off x="7623300" y="2376163"/>
            <a:ext cx="1159804" cy="101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31F9A-2832-792C-359A-3BAC7460B362}"/>
              </a:ext>
            </a:extLst>
          </p:cNvPr>
          <p:cNvSpPr txBox="1"/>
          <p:nvPr/>
        </p:nvSpPr>
        <p:spPr>
          <a:xfrm>
            <a:off x="379874" y="101287"/>
            <a:ext cx="6846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3200" b="1" kern="100" dirty="0">
                <a:solidFill>
                  <a:srgbClr val="002060"/>
                </a:solidFill>
                <a:cs typeface="Arial" panose="020B0604020202020204" pitchFamily="34" charset="0"/>
              </a:rPr>
              <a:t>Strateško opredjeljenje Bosne i Hercegovine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0258A-0538-3279-FFC6-2F05D724FAEA}"/>
              </a:ext>
            </a:extLst>
          </p:cNvPr>
          <p:cNvSpPr txBox="1"/>
          <p:nvPr/>
        </p:nvSpPr>
        <p:spPr>
          <a:xfrm>
            <a:off x="4800488" y="5734995"/>
            <a:ext cx="1422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s-Latn-BA" sz="1400" b="1" dirty="0">
                <a:solidFill>
                  <a:srgbClr val="002060"/>
                </a:solidFill>
              </a:rPr>
              <a:t>NDC</a:t>
            </a:r>
          </a:p>
        </p:txBody>
      </p:sp>
      <p:pic>
        <p:nvPicPr>
          <p:cNvPr id="2" name="Graphic 1" descr="Line arrow: Counter-clockwise curve outline">
            <a:extLst>
              <a:ext uri="{FF2B5EF4-FFF2-40B4-BE49-F238E27FC236}">
                <a16:creationId xmlns:a16="http://schemas.microsoft.com/office/drawing/2014/main" id="{3D0678CC-3C21-18F9-CD24-8EF107222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813722">
            <a:off x="2489495" y="2170836"/>
            <a:ext cx="1433317" cy="1433317"/>
          </a:xfrm>
          <a:prstGeom prst="rect">
            <a:avLst/>
          </a:prstGeom>
        </p:spPr>
      </p:pic>
      <p:sp>
        <p:nvSpPr>
          <p:cNvPr id="4" name="자유형: 도형 23">
            <a:extLst>
              <a:ext uri="{FF2B5EF4-FFF2-40B4-BE49-F238E27FC236}">
                <a16:creationId xmlns:a16="http://schemas.microsoft.com/office/drawing/2014/main" id="{F6252B12-841D-7E3C-D5E4-BA18B3DBE946}"/>
              </a:ext>
            </a:extLst>
          </p:cNvPr>
          <p:cNvSpPr/>
          <p:nvPr/>
        </p:nvSpPr>
        <p:spPr>
          <a:xfrm>
            <a:off x="6430341" y="5278682"/>
            <a:ext cx="1670333" cy="1541877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C7551-B006-3B64-2529-AE0BB47CAF62}"/>
              </a:ext>
            </a:extLst>
          </p:cNvPr>
          <p:cNvSpPr txBox="1"/>
          <p:nvPr/>
        </p:nvSpPr>
        <p:spPr>
          <a:xfrm>
            <a:off x="7081925" y="1370643"/>
            <a:ext cx="129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b="1" dirty="0">
                <a:solidFill>
                  <a:srgbClr val="002060"/>
                </a:solidFill>
              </a:rPr>
              <a:t>ETS/CBAM</a:t>
            </a:r>
          </a:p>
        </p:txBody>
      </p:sp>
      <p:pic>
        <p:nvPicPr>
          <p:cNvPr id="7" name="Graphic 6" descr="Line arrow: Counter-clockwise curve outline">
            <a:extLst>
              <a:ext uri="{FF2B5EF4-FFF2-40B4-BE49-F238E27FC236}">
                <a16:creationId xmlns:a16="http://schemas.microsoft.com/office/drawing/2014/main" id="{CE60A5F6-0AE9-8B75-389E-EAFE1CA711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477435">
            <a:off x="7651212" y="5134641"/>
            <a:ext cx="1016822" cy="1016822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9567732-DDD5-4B10-E147-B1A487FD5BFE}"/>
              </a:ext>
            </a:extLst>
          </p:cNvPr>
          <p:cNvSpPr/>
          <p:nvPr/>
        </p:nvSpPr>
        <p:spPr>
          <a:xfrm>
            <a:off x="429956" y="1127705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" name="object 45">
            <a:extLst>
              <a:ext uri="{FF2B5EF4-FFF2-40B4-BE49-F238E27FC236}">
                <a16:creationId xmlns:a16="http://schemas.microsoft.com/office/drawing/2014/main" id="{F01B1C05-4763-70A9-7734-341356EAAD7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D8183A2F-6B08-EE2C-50E4-D97D5DE6ED7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1CF8B09-4A16-2629-E921-A957BFE0A9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8155592"/>
              </p:ext>
            </p:extLst>
          </p:nvPr>
        </p:nvGraphicFramePr>
        <p:xfrm>
          <a:off x="705045" y="1602557"/>
          <a:ext cx="6119961" cy="516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03D4-3D29-F741-98EB-AAC56531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9" y="2035707"/>
            <a:ext cx="4590324" cy="3880408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s-Latn-BA" sz="1700" b="1" dirty="0"/>
              <a:t>Nadležne institucije i organizacije:</a:t>
            </a:r>
          </a:p>
          <a:p>
            <a:endParaRPr lang="bs-Latn-BA" sz="17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bs-Latn-BA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Ministarstvo vanjske trgovine i ekonomskih odnosa Bosne i Hercegovine</a:t>
            </a:r>
          </a:p>
          <a:p>
            <a:r>
              <a:rPr lang="bs-Latn-BA" sz="1700" b="1" dirty="0">
                <a:latin typeface="Calibri" panose="020F0502020204030204" pitchFamily="34" charset="0"/>
                <a:ea typeface="Calibri" panose="020F0502020204030204" pitchFamily="34" charset="0"/>
              </a:rPr>
              <a:t>Entitetska ministarstva nadležna za pitanja energije i okoliša </a:t>
            </a:r>
          </a:p>
          <a:p>
            <a:r>
              <a:rPr lang="bs-Latn-BA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Vlada Brčko distrikta Bosne i Hercegovine</a:t>
            </a:r>
          </a:p>
          <a:p>
            <a:pPr marL="0" indent="0">
              <a:buNone/>
            </a:pPr>
            <a:r>
              <a:rPr lang="bs-Latn-BA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 aktivnu tehničku podršku:</a:t>
            </a:r>
          </a:p>
          <a:p>
            <a:r>
              <a:rPr lang="bs-Latn-BA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Njemačko društvo za međunarodnu saradnju (GIZ)</a:t>
            </a:r>
          </a:p>
          <a:p>
            <a:r>
              <a:rPr lang="bs-Latn-BA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Agencija za međunarodnu saradnju 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(USAID EPA) </a:t>
            </a:r>
            <a:r>
              <a:rPr lang="en-US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Projekat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pomoći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energetskom</a:t>
            </a:r>
            <a:r>
              <a:rPr lang="en-US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sektoru</a:t>
            </a:r>
            <a:endParaRPr lang="bs-Latn-BA" sz="17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bs-Latn-BA" sz="1700" b="1" dirty="0">
                <a:latin typeface="Calibri" panose="020F0502020204030204" pitchFamily="34" charset="0"/>
                <a:ea typeface="Calibri" panose="020F0502020204030204" pitchFamily="34" charset="0"/>
              </a:rPr>
              <a:t>IPA projekat EU4Energy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</a:rPr>
              <a:t>Program Ujedinjenih nacija za razvoj </a:t>
            </a:r>
            <a:r>
              <a:rPr lang="bs-Latn-BA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(UNDP)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3BF00-7E87-A48D-92AF-08F1BD0C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1" y="312623"/>
            <a:ext cx="9127298" cy="951757"/>
          </a:xfrm>
        </p:spPr>
        <p:txBody>
          <a:bodyPr>
            <a:normAutofit/>
          </a:bodyPr>
          <a:lstStyle/>
          <a:p>
            <a:r>
              <a:rPr lang="bs-Latn-BA" sz="2500" b="1" dirty="0">
                <a:solidFill>
                  <a:srgbClr val="002060"/>
                </a:solidFill>
              </a:rPr>
              <a:t>Integrisani energetski i klimatski plan Bosne i Hercegovine za period do 2030. godine - NECP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D65E536-10C4-F7C7-7AF8-8FC200390568}"/>
              </a:ext>
            </a:extLst>
          </p:cNvPr>
          <p:cNvSpPr/>
          <p:nvPr/>
        </p:nvSpPr>
        <p:spPr>
          <a:xfrm>
            <a:off x="598147" y="1156605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" name="object 45">
            <a:extLst>
              <a:ext uri="{FF2B5EF4-FFF2-40B4-BE49-F238E27FC236}">
                <a16:creationId xmlns:a16="http://schemas.microsoft.com/office/drawing/2014/main" id="{06F9CB2F-74A0-AFAD-4D96-7941B46342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5">
            <a:extLst>
              <a:ext uri="{FF2B5EF4-FFF2-40B4-BE49-F238E27FC236}">
                <a16:creationId xmlns:a16="http://schemas.microsoft.com/office/drawing/2014/main" id="{3AE6C882-C621-71DB-8A96-42DCB62CD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09E62AD-8491-3995-3B6A-07F6E87867D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C9BFB-4016-914E-B6FA-36F21D64FC2A}"/>
              </a:ext>
            </a:extLst>
          </p:cNvPr>
          <p:cNvSpPr txBox="1"/>
          <p:nvPr/>
        </p:nvSpPr>
        <p:spPr>
          <a:xfrm>
            <a:off x="304800" y="268561"/>
            <a:ext cx="8973089" cy="39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3"/>
              </a:lnSpc>
            </a:pPr>
            <a:r>
              <a:rPr lang="bs-Latn-BA" sz="3200" b="1" dirty="0">
                <a:solidFill>
                  <a:srgbClr val="002060"/>
                </a:solidFill>
              </a:rPr>
              <a:t>Ciljevi  Bosne i Hercegovine za 2030.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969C15B-35D8-D247-B712-A985618DC647}"/>
              </a:ext>
            </a:extLst>
          </p:cNvPr>
          <p:cNvSpPr txBox="1">
            <a:spLocks/>
          </p:cNvSpPr>
          <p:nvPr/>
        </p:nvSpPr>
        <p:spPr>
          <a:xfrm>
            <a:off x="50800" y="816045"/>
            <a:ext cx="7229137" cy="3340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333" b="1" dirty="0">
                <a:solidFill>
                  <a:schemeClr val="tx2"/>
                </a:solidFill>
              </a:rPr>
              <a:t>Ciljevi Bosne i Hercegovine</a:t>
            </a:r>
          </a:p>
          <a:p>
            <a:endParaRPr lang="bs-Latn-BA" sz="1333" b="1" dirty="0">
              <a:solidFill>
                <a:schemeClr val="tx2"/>
              </a:solidFill>
            </a:endParaRPr>
          </a:p>
          <a:p>
            <a:endParaRPr lang="bs-Latn-BA" sz="1333" b="1" dirty="0">
              <a:solidFill>
                <a:schemeClr val="tx2"/>
              </a:solidFill>
            </a:endParaRPr>
          </a:p>
          <a:p>
            <a:endParaRPr lang="bs-Latn-BA" sz="1333" b="1" dirty="0">
              <a:solidFill>
                <a:schemeClr val="tx2"/>
              </a:solidFill>
            </a:endParaRPr>
          </a:p>
          <a:p>
            <a:r>
              <a:rPr lang="bs-Latn-BA" sz="1333" b="1" dirty="0">
                <a:solidFill>
                  <a:schemeClr val="tx2"/>
                </a:solidFill>
              </a:rPr>
              <a:t>Ciljevi Evropske Komisije</a:t>
            </a:r>
            <a:endParaRPr lang="bs-Latn-BA" sz="12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0CD93F-BBF4-E36D-2E8F-DD948C961E43}"/>
              </a:ext>
            </a:extLst>
          </p:cNvPr>
          <p:cNvGraphicFramePr>
            <a:graphicFrameLocks noGrp="1"/>
          </p:cNvGraphicFramePr>
          <p:nvPr/>
        </p:nvGraphicFramePr>
        <p:xfrm>
          <a:off x="207023" y="1221817"/>
          <a:ext cx="5418667" cy="53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52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1541615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285611"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Emisije gasova sa efektom staklene bašte (GHG)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Udio obnovljivih izvora energije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15.65 MtCo2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43.62%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6.84 </a:t>
                      </a:r>
                      <a:r>
                        <a:rPr lang="bs-Latn-BA" sz="1200" dirty="0" err="1"/>
                        <a:t>Mtoe</a:t>
                      </a:r>
                      <a:endParaRPr lang="bs-Latn-BA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4.34 </a:t>
                      </a:r>
                      <a:r>
                        <a:rPr lang="bs-Latn-BA" sz="1200" dirty="0" err="1"/>
                        <a:t>Mtoe</a:t>
                      </a:r>
                      <a:endParaRPr lang="bs-Latn-BA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DA2957B-B0D3-34A0-ECC7-66CF8B8727DB}"/>
              </a:ext>
            </a:extLst>
          </p:cNvPr>
          <p:cNvGraphicFramePr>
            <a:graphicFrameLocks noGrp="1"/>
          </p:cNvGraphicFramePr>
          <p:nvPr/>
        </p:nvGraphicFramePr>
        <p:xfrm>
          <a:off x="207023" y="2650708"/>
          <a:ext cx="5418667" cy="53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52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1541615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285611"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Emisije gasova sa efektom staklene bašte (GHG)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Udio obnovljivih izvora energije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70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15.65 MtCo2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43.62%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6.50 </a:t>
                      </a:r>
                      <a:r>
                        <a:rPr lang="bs-Latn-BA" sz="1200" dirty="0" err="1"/>
                        <a:t>Mtoe</a:t>
                      </a:r>
                      <a:endParaRPr lang="bs-Latn-BA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200" dirty="0"/>
                        <a:t>4.34 </a:t>
                      </a:r>
                      <a:r>
                        <a:rPr lang="bs-Latn-BA" sz="1200" dirty="0" err="1"/>
                        <a:t>Mtoe</a:t>
                      </a:r>
                      <a:endParaRPr lang="bs-Latn-BA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52D1A08-1AC8-7880-6100-A30C52D7B0CB}"/>
              </a:ext>
            </a:extLst>
          </p:cNvPr>
          <p:cNvSpPr/>
          <p:nvPr/>
        </p:nvSpPr>
        <p:spPr>
          <a:xfrm>
            <a:off x="2782711" y="1496370"/>
            <a:ext cx="880533" cy="330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0818F7-CD97-68EC-1906-281651530A3B}"/>
              </a:ext>
            </a:extLst>
          </p:cNvPr>
          <p:cNvSpPr/>
          <p:nvPr/>
        </p:nvSpPr>
        <p:spPr>
          <a:xfrm>
            <a:off x="2782711" y="2912612"/>
            <a:ext cx="880533" cy="330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16858-3AD4-4C70-A0BE-34CFADED59B2}"/>
              </a:ext>
            </a:extLst>
          </p:cNvPr>
          <p:cNvSpPr txBox="1"/>
          <p:nvPr/>
        </p:nvSpPr>
        <p:spPr>
          <a:xfrm>
            <a:off x="5880299" y="3698824"/>
            <a:ext cx="2565400" cy="5025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s-Latn-BA" sz="13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Usvojen ambiciozniji cilj za PEC u odnosu na prijedlog  BiH</a:t>
            </a:r>
            <a:endParaRPr lang="bs-Latn-BA" sz="1333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FB03B9-0A19-AC69-4E5D-44144198F910}"/>
              </a:ext>
            </a:extLst>
          </p:cNvPr>
          <p:cNvCxnSpPr>
            <a:cxnSpLocks/>
          </p:cNvCxnSpPr>
          <p:nvPr/>
        </p:nvCxnSpPr>
        <p:spPr>
          <a:xfrm flipH="1" flipV="1">
            <a:off x="3323836" y="1800178"/>
            <a:ext cx="2607057" cy="2107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527F3B-31F9-D840-E866-2823693680CC}"/>
              </a:ext>
            </a:extLst>
          </p:cNvPr>
          <p:cNvCxnSpPr>
            <a:cxnSpLocks/>
          </p:cNvCxnSpPr>
          <p:nvPr/>
        </p:nvCxnSpPr>
        <p:spPr>
          <a:xfrm flipH="1" flipV="1">
            <a:off x="3403601" y="3228103"/>
            <a:ext cx="2517115" cy="656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0E4AE19-137F-FC6E-4989-B4E0953C25AC}"/>
              </a:ext>
            </a:extLst>
          </p:cNvPr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90804" y="816045"/>
            <a:ext cx="5418667" cy="241688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137E68-8CF8-CF23-126C-0EE1C7F08458}"/>
              </a:ext>
            </a:extLst>
          </p:cNvPr>
          <p:cNvSpPr txBox="1"/>
          <p:nvPr/>
        </p:nvSpPr>
        <p:spPr>
          <a:xfrm>
            <a:off x="207023" y="3843408"/>
            <a:ext cx="4741392" cy="2984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s-Latn-BA" sz="1333" b="1" dirty="0">
                <a:solidFill>
                  <a:schemeClr val="tx2"/>
                </a:solidFill>
              </a:rPr>
              <a:t>OIE</a:t>
            </a:r>
            <a:r>
              <a:rPr lang="en-US" sz="1333" b="1" dirty="0">
                <a:solidFill>
                  <a:schemeClr val="tx2"/>
                </a:solidFill>
              </a:rPr>
              <a:t> –E </a:t>
            </a:r>
            <a:r>
              <a:rPr lang="en-US" sz="1333" b="1" dirty="0" err="1">
                <a:solidFill>
                  <a:schemeClr val="tx2"/>
                </a:solidFill>
              </a:rPr>
              <a:t>cilj</a:t>
            </a:r>
            <a:r>
              <a:rPr lang="en-US" sz="1333" b="1" dirty="0">
                <a:solidFill>
                  <a:schemeClr val="tx2"/>
                </a:solidFill>
              </a:rPr>
              <a:t>:</a:t>
            </a:r>
            <a:endParaRPr lang="bs-Latn-BA" sz="1333" b="1" dirty="0">
              <a:solidFill>
                <a:schemeClr val="tx2"/>
              </a:solidFill>
            </a:endParaRPr>
          </a:p>
          <a:p>
            <a:r>
              <a:rPr lang="en-US" sz="1333" dirty="0" err="1">
                <a:solidFill>
                  <a:schemeClr val="tx2"/>
                </a:solidFill>
              </a:rPr>
              <a:t>Puštanje</a:t>
            </a:r>
            <a:r>
              <a:rPr lang="en-US" sz="1333" dirty="0">
                <a:solidFill>
                  <a:schemeClr val="tx2"/>
                </a:solidFill>
              </a:rPr>
              <a:t> u rad </a:t>
            </a:r>
            <a:r>
              <a:rPr lang="en-US" sz="1333" dirty="0" err="1">
                <a:solidFill>
                  <a:schemeClr val="tx2"/>
                </a:solidFill>
              </a:rPr>
              <a:t>preko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b="1" dirty="0">
                <a:solidFill>
                  <a:schemeClr val="tx2"/>
                </a:solidFill>
              </a:rPr>
              <a:t>2.100 MW</a:t>
            </a:r>
            <a:r>
              <a:rPr lang="bs-Latn-BA" sz="1333" b="1" dirty="0">
                <a:solidFill>
                  <a:schemeClr val="tx2"/>
                </a:solidFill>
              </a:rPr>
              <a:t> </a:t>
            </a:r>
            <a:r>
              <a:rPr lang="en-US" sz="1333" b="1" dirty="0">
                <a:solidFill>
                  <a:schemeClr val="tx2"/>
                </a:solidFill>
              </a:rPr>
              <a:t> </a:t>
            </a:r>
            <a:r>
              <a:rPr lang="en-US" sz="1333" b="1" dirty="0" err="1">
                <a:solidFill>
                  <a:schemeClr val="tx2"/>
                </a:solidFill>
              </a:rPr>
              <a:t>nov</a:t>
            </a:r>
            <a:r>
              <a:rPr lang="bs-Latn-BA" sz="1333" b="1" dirty="0">
                <a:solidFill>
                  <a:schemeClr val="tx2"/>
                </a:solidFill>
              </a:rPr>
              <a:t>ih </a:t>
            </a:r>
            <a:r>
              <a:rPr lang="en-US" sz="1333" b="1" dirty="0">
                <a:solidFill>
                  <a:schemeClr val="tx2"/>
                </a:solidFill>
              </a:rPr>
              <a:t> OIE</a:t>
            </a:r>
            <a:r>
              <a:rPr lang="en-US" sz="1333" dirty="0">
                <a:solidFill>
                  <a:schemeClr val="tx2"/>
                </a:solidFill>
              </a:rPr>
              <a:t>.</a:t>
            </a:r>
            <a:r>
              <a:rPr lang="bs-Latn-BA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Najveći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porast</a:t>
            </a:r>
            <a:r>
              <a:rPr lang="bs-Latn-BA" sz="1333" dirty="0">
                <a:solidFill>
                  <a:schemeClr val="tx2"/>
                </a:solidFill>
              </a:rPr>
              <a:t> SE i VE</a:t>
            </a:r>
          </a:p>
          <a:p>
            <a:endParaRPr lang="bs-Latn-BA" sz="1333" dirty="0">
              <a:solidFill>
                <a:schemeClr val="tx2"/>
              </a:solidFill>
            </a:endParaRPr>
          </a:p>
          <a:p>
            <a:r>
              <a:rPr lang="bs-Latn-BA" sz="1333" b="1" dirty="0">
                <a:solidFill>
                  <a:schemeClr val="tx2"/>
                </a:solidFill>
              </a:rPr>
              <a:t>OIE- GiH </a:t>
            </a:r>
            <a:r>
              <a:rPr lang="en-US" sz="1333" b="1" dirty="0" err="1">
                <a:solidFill>
                  <a:schemeClr val="tx2"/>
                </a:solidFill>
              </a:rPr>
              <a:t>cilj</a:t>
            </a:r>
            <a:r>
              <a:rPr lang="en-US" sz="1333" b="1" dirty="0">
                <a:solidFill>
                  <a:schemeClr val="tx2"/>
                </a:solidFill>
              </a:rPr>
              <a:t>:</a:t>
            </a:r>
            <a:endParaRPr lang="bs-Latn-BA" sz="1333" b="1" dirty="0">
              <a:solidFill>
                <a:schemeClr val="tx2"/>
              </a:solidFill>
            </a:endParaRPr>
          </a:p>
          <a:p>
            <a:r>
              <a:rPr lang="en-US" sz="1333" dirty="0" err="1">
                <a:solidFill>
                  <a:schemeClr val="tx2"/>
                </a:solidFill>
              </a:rPr>
              <a:t>Predviđeno</a:t>
            </a:r>
            <a:r>
              <a:rPr lang="en-US" sz="1333" dirty="0">
                <a:solidFill>
                  <a:schemeClr val="tx2"/>
                </a:solidFill>
              </a:rPr>
              <a:t> je </a:t>
            </a:r>
            <a:r>
              <a:rPr lang="en-US" sz="1333" dirty="0" err="1">
                <a:solidFill>
                  <a:schemeClr val="tx2"/>
                </a:solidFill>
              </a:rPr>
              <a:t>povećanje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upotrebe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čvrste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biomase</a:t>
            </a:r>
            <a:r>
              <a:rPr lang="en-US" sz="1333" dirty="0">
                <a:solidFill>
                  <a:schemeClr val="tx2"/>
                </a:solidFill>
              </a:rPr>
              <a:t> za </a:t>
            </a:r>
            <a:r>
              <a:rPr lang="en-US" sz="1333" dirty="0" err="1">
                <a:solidFill>
                  <a:schemeClr val="tx2"/>
                </a:solidFill>
              </a:rPr>
              <a:t>grijanje</a:t>
            </a:r>
            <a:r>
              <a:rPr lang="en-US" sz="1333" dirty="0">
                <a:solidFill>
                  <a:schemeClr val="tx2"/>
                </a:solidFill>
              </a:rPr>
              <a:t> i </a:t>
            </a:r>
            <a:r>
              <a:rPr lang="en-US" sz="1333" dirty="0" err="1">
                <a:solidFill>
                  <a:schemeClr val="tx2"/>
                </a:solidFill>
              </a:rPr>
              <a:t>korištenje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toplotnih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pumpi</a:t>
            </a:r>
            <a:endParaRPr lang="bs-Latn-BA" sz="1333" dirty="0">
              <a:solidFill>
                <a:schemeClr val="tx2"/>
              </a:solidFill>
            </a:endParaRPr>
          </a:p>
          <a:p>
            <a:r>
              <a:rPr lang="en-US" sz="1333" dirty="0" err="1">
                <a:solidFill>
                  <a:schemeClr val="tx2"/>
                </a:solidFill>
              </a:rPr>
              <a:t>Naftni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derivati</a:t>
            </a:r>
            <a:r>
              <a:rPr lang="en-US" sz="1333" dirty="0">
                <a:solidFill>
                  <a:schemeClr val="tx2"/>
                </a:solidFill>
              </a:rPr>
              <a:t> ​​</a:t>
            </a:r>
            <a:r>
              <a:rPr lang="en-US" sz="1333" dirty="0" err="1">
                <a:solidFill>
                  <a:schemeClr val="tx2"/>
                </a:solidFill>
              </a:rPr>
              <a:t>i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ugalj</a:t>
            </a:r>
            <a:r>
              <a:rPr lang="bs-Latn-BA" sz="1333" dirty="0">
                <a:solidFill>
                  <a:schemeClr val="tx2"/>
                </a:solidFill>
              </a:rPr>
              <a:t>: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redukcija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ili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potpuna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obustava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proizvodnje</a:t>
            </a:r>
            <a:endParaRPr lang="bs-Latn-BA" sz="1333" dirty="0">
              <a:solidFill>
                <a:schemeClr val="tx2"/>
              </a:solidFill>
            </a:endParaRPr>
          </a:p>
          <a:p>
            <a:endParaRPr lang="bs-Latn-BA" sz="1333" dirty="0">
              <a:solidFill>
                <a:schemeClr val="tx2"/>
              </a:solidFill>
            </a:endParaRPr>
          </a:p>
          <a:p>
            <a:r>
              <a:rPr lang="bs-Latn-BA" sz="1333" b="1" dirty="0">
                <a:solidFill>
                  <a:schemeClr val="tx2"/>
                </a:solidFill>
              </a:rPr>
              <a:t>OIE- T cilj:</a:t>
            </a:r>
          </a:p>
          <a:p>
            <a:r>
              <a:rPr lang="en-US" sz="1333" dirty="0" err="1">
                <a:solidFill>
                  <a:schemeClr val="tx2"/>
                </a:solidFill>
              </a:rPr>
              <a:t>Veći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udio</a:t>
            </a:r>
            <a:r>
              <a:rPr lang="en-US" sz="1333" dirty="0">
                <a:solidFill>
                  <a:schemeClr val="tx2"/>
                </a:solidFill>
              </a:rPr>
              <a:t> OIE u </a:t>
            </a:r>
            <a:r>
              <a:rPr lang="en-US" sz="1333" dirty="0" err="1">
                <a:solidFill>
                  <a:schemeClr val="tx2"/>
                </a:solidFill>
              </a:rPr>
              <a:t>transportu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očekuje</a:t>
            </a:r>
            <a:r>
              <a:rPr lang="en-US" sz="1333" dirty="0">
                <a:solidFill>
                  <a:schemeClr val="tx2"/>
                </a:solidFill>
              </a:rPr>
              <a:t> se za </a:t>
            </a:r>
            <a:r>
              <a:rPr lang="en-US" sz="1333" dirty="0" err="1">
                <a:solidFill>
                  <a:schemeClr val="tx2"/>
                </a:solidFill>
              </a:rPr>
              <a:t>električne</a:t>
            </a:r>
            <a:r>
              <a:rPr lang="en-US" sz="1333" dirty="0">
                <a:solidFill>
                  <a:schemeClr val="tx2"/>
                </a:solidFill>
              </a:rPr>
              <a:t> automobile (10.000</a:t>
            </a:r>
            <a:r>
              <a:rPr lang="bs-Latn-BA" sz="1333" dirty="0">
                <a:solidFill>
                  <a:schemeClr val="tx2"/>
                </a:solidFill>
              </a:rPr>
              <a:t> e-</a:t>
            </a:r>
            <a:r>
              <a:rPr lang="en-US" sz="1333" dirty="0" err="1">
                <a:solidFill>
                  <a:schemeClr val="tx2"/>
                </a:solidFill>
              </a:rPr>
              <a:t>vozila</a:t>
            </a:r>
            <a:r>
              <a:rPr lang="en-US" sz="1333" dirty="0">
                <a:solidFill>
                  <a:schemeClr val="tx2"/>
                </a:solidFill>
              </a:rPr>
              <a:t>) </a:t>
            </a:r>
            <a:r>
              <a:rPr lang="en-US" sz="1333" dirty="0" err="1">
                <a:solidFill>
                  <a:schemeClr val="tx2"/>
                </a:solidFill>
              </a:rPr>
              <a:t>i</a:t>
            </a:r>
            <a:r>
              <a:rPr lang="en-US" sz="1333" dirty="0">
                <a:solidFill>
                  <a:schemeClr val="tx2"/>
                </a:solidFill>
              </a:rPr>
              <a:t> automobile </a:t>
            </a:r>
            <a:r>
              <a:rPr lang="en-US" sz="1333" dirty="0" err="1">
                <a:solidFill>
                  <a:schemeClr val="tx2"/>
                </a:solidFill>
              </a:rPr>
              <a:t>na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bs-Latn-BA" sz="1333" dirty="0">
                <a:solidFill>
                  <a:schemeClr val="tx2"/>
                </a:solidFill>
              </a:rPr>
              <a:t>hidrogen</a:t>
            </a:r>
          </a:p>
          <a:p>
            <a:r>
              <a:rPr lang="en-US" sz="1333" dirty="0" err="1">
                <a:solidFill>
                  <a:schemeClr val="tx2"/>
                </a:solidFill>
              </a:rPr>
              <a:t>Biodizel</a:t>
            </a:r>
            <a:r>
              <a:rPr lang="en-US" sz="1333" dirty="0">
                <a:solidFill>
                  <a:schemeClr val="tx2"/>
                </a:solidFill>
              </a:rPr>
              <a:t>: </a:t>
            </a:r>
            <a:r>
              <a:rPr lang="en-US" sz="1333" dirty="0" err="1">
                <a:solidFill>
                  <a:schemeClr val="tx2"/>
                </a:solidFill>
              </a:rPr>
              <a:t>značajno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povećanje</a:t>
            </a:r>
            <a:r>
              <a:rPr lang="en-US" sz="1333" dirty="0">
                <a:solidFill>
                  <a:schemeClr val="tx2"/>
                </a:solidFill>
              </a:rPr>
              <a:t> </a:t>
            </a:r>
            <a:r>
              <a:rPr lang="en-US" sz="1333" dirty="0" err="1">
                <a:solidFill>
                  <a:schemeClr val="tx2"/>
                </a:solidFill>
              </a:rPr>
              <a:t>na</a:t>
            </a:r>
            <a:r>
              <a:rPr lang="en-US" sz="1333" dirty="0">
                <a:solidFill>
                  <a:schemeClr val="tx2"/>
                </a:solidFill>
              </a:rPr>
              <a:t> 100 </a:t>
            </a:r>
            <a:r>
              <a:rPr lang="en-US" sz="1333" dirty="0" err="1">
                <a:solidFill>
                  <a:schemeClr val="tx2"/>
                </a:solidFill>
              </a:rPr>
              <a:t>ktoe</a:t>
            </a:r>
            <a:endParaRPr lang="en-US" sz="1333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D2E929-8BDB-85DE-BF68-7E4217035558}"/>
              </a:ext>
            </a:extLst>
          </p:cNvPr>
          <p:cNvCxnSpPr>
            <a:cxnSpLocks/>
          </p:cNvCxnSpPr>
          <p:nvPr/>
        </p:nvCxnSpPr>
        <p:spPr>
          <a:xfrm flipH="1">
            <a:off x="1917597" y="1740977"/>
            <a:ext cx="305203" cy="23382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DD554798-755B-9522-C12C-AEB26C989DBA}"/>
              </a:ext>
            </a:extLst>
          </p:cNvPr>
          <p:cNvSpPr/>
          <p:nvPr/>
        </p:nvSpPr>
        <p:spPr>
          <a:xfrm>
            <a:off x="1320800" y="1014800"/>
            <a:ext cx="7034818" cy="40922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8C94FA-8F76-0B4F-1C3C-D981F6A3BDBD}"/>
              </a:ext>
            </a:extLst>
          </p:cNvPr>
          <p:cNvSpPr txBox="1"/>
          <p:nvPr/>
        </p:nvSpPr>
        <p:spPr>
          <a:xfrm>
            <a:off x="5625690" y="4411906"/>
            <a:ext cx="6330845" cy="189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67" b="1" dirty="0">
                <a:solidFill>
                  <a:schemeClr val="tx2"/>
                </a:solidFill>
              </a:rPr>
              <a:t>PEC </a:t>
            </a:r>
            <a:r>
              <a:rPr lang="en-US" sz="1467" dirty="0">
                <a:solidFill>
                  <a:schemeClr val="tx2"/>
                </a:solidFill>
              </a:rPr>
              <a:t>je </a:t>
            </a:r>
            <a:r>
              <a:rPr lang="en-US" sz="1467" dirty="0" err="1">
                <a:solidFill>
                  <a:schemeClr val="tx2"/>
                </a:solidFill>
              </a:rPr>
              <a:t>rezultat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složenih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energetskih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aktivnosti</a:t>
            </a:r>
            <a:r>
              <a:rPr lang="en-US" sz="1467" dirty="0">
                <a:solidFill>
                  <a:schemeClr val="tx2"/>
                </a:solidFill>
              </a:rPr>
              <a:t> u </a:t>
            </a:r>
            <a:r>
              <a:rPr lang="en-US" sz="1467" dirty="0" err="1">
                <a:solidFill>
                  <a:schemeClr val="tx2"/>
                </a:solidFill>
              </a:rPr>
              <a:t>različitim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sektorima</a:t>
            </a:r>
            <a:r>
              <a:rPr lang="en-US" sz="1467" dirty="0">
                <a:solidFill>
                  <a:schemeClr val="tx2"/>
                </a:solidFill>
              </a:rPr>
              <a:t> (</a:t>
            </a:r>
            <a:r>
              <a:rPr lang="en-US" sz="1467" dirty="0" err="1">
                <a:solidFill>
                  <a:schemeClr val="tx2"/>
                </a:solidFill>
              </a:rPr>
              <a:t>proizvodnja</a:t>
            </a:r>
            <a:r>
              <a:rPr lang="en-US" sz="1467" dirty="0">
                <a:solidFill>
                  <a:schemeClr val="tx2"/>
                </a:solidFill>
              </a:rPr>
              <a:t> energije, </a:t>
            </a:r>
            <a:r>
              <a:rPr lang="en-US" sz="1467" dirty="0" err="1">
                <a:solidFill>
                  <a:schemeClr val="tx2"/>
                </a:solidFill>
              </a:rPr>
              <a:t>transformacija</a:t>
            </a:r>
            <a:r>
              <a:rPr lang="en-US" sz="1467" dirty="0">
                <a:solidFill>
                  <a:schemeClr val="tx2"/>
                </a:solidFill>
              </a:rPr>
              <a:t> i </a:t>
            </a:r>
            <a:r>
              <a:rPr lang="en-US" sz="1467" dirty="0" err="1">
                <a:solidFill>
                  <a:schemeClr val="tx2"/>
                </a:solidFill>
              </a:rPr>
              <a:t>finalna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potrošnja</a:t>
            </a:r>
            <a:r>
              <a:rPr lang="en-US" sz="1467" dirty="0">
                <a:solidFill>
                  <a:schemeClr val="tx2"/>
                </a:solidFill>
              </a:rPr>
              <a:t>)</a:t>
            </a:r>
            <a:r>
              <a:rPr lang="bs-Latn-BA" sz="1467" dirty="0">
                <a:solidFill>
                  <a:schemeClr val="tx2"/>
                </a:solidFill>
              </a:rPr>
              <a:t>. O</a:t>
            </a:r>
            <a:r>
              <a:rPr lang="en-US" sz="1467" dirty="0" err="1">
                <a:solidFill>
                  <a:schemeClr val="tx2"/>
                </a:solidFill>
              </a:rPr>
              <a:t>dražava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b="1" dirty="0" err="1">
                <a:solidFill>
                  <a:schemeClr val="tx2"/>
                </a:solidFill>
              </a:rPr>
              <a:t>ukupni</a:t>
            </a:r>
            <a:r>
              <a:rPr lang="en-US" sz="1467" b="1" dirty="0">
                <a:solidFill>
                  <a:schemeClr val="tx2"/>
                </a:solidFill>
              </a:rPr>
              <a:t> </a:t>
            </a:r>
            <a:r>
              <a:rPr lang="en-US" sz="1467" b="1" dirty="0" err="1">
                <a:solidFill>
                  <a:schemeClr val="tx2"/>
                </a:solidFill>
              </a:rPr>
              <a:t>energetski</a:t>
            </a:r>
            <a:r>
              <a:rPr lang="en-US" sz="1467" b="1" dirty="0">
                <a:solidFill>
                  <a:schemeClr val="tx2"/>
                </a:solidFill>
              </a:rPr>
              <a:t> </a:t>
            </a:r>
            <a:r>
              <a:rPr lang="en-US" sz="1467" b="1" dirty="0" err="1">
                <a:solidFill>
                  <a:schemeClr val="tx2"/>
                </a:solidFill>
              </a:rPr>
              <a:t>miks</a:t>
            </a:r>
            <a:r>
              <a:rPr lang="en-US" sz="1467" b="1" dirty="0">
                <a:solidFill>
                  <a:schemeClr val="tx2"/>
                </a:solidFill>
              </a:rPr>
              <a:t> </a:t>
            </a:r>
            <a:r>
              <a:rPr lang="en-US" sz="1467" dirty="0">
                <a:solidFill>
                  <a:schemeClr val="tx2"/>
                </a:solidFill>
              </a:rPr>
              <a:t>u </a:t>
            </a:r>
            <a:r>
              <a:rPr lang="en-US" sz="1467" dirty="0" err="1">
                <a:solidFill>
                  <a:schemeClr val="tx2"/>
                </a:solidFill>
              </a:rPr>
              <a:t>zemlji</a:t>
            </a:r>
            <a:r>
              <a:rPr lang="bs-Latn-BA" sz="1467" dirty="0">
                <a:solidFill>
                  <a:schemeClr val="tx2"/>
                </a:solidFill>
              </a:rPr>
              <a:t>.</a:t>
            </a:r>
          </a:p>
          <a:p>
            <a:r>
              <a:rPr lang="en-US" sz="1467" b="1" dirty="0" err="1">
                <a:solidFill>
                  <a:schemeClr val="tx2"/>
                </a:solidFill>
              </a:rPr>
              <a:t>Stavljanje</a:t>
            </a:r>
            <a:r>
              <a:rPr lang="en-US" sz="1467" b="1" dirty="0">
                <a:solidFill>
                  <a:schemeClr val="tx2"/>
                </a:solidFill>
              </a:rPr>
              <a:t> van pogona </a:t>
            </a:r>
            <a:r>
              <a:rPr lang="en-US" sz="1467" dirty="0" err="1">
                <a:solidFill>
                  <a:schemeClr val="tx2"/>
                </a:solidFill>
              </a:rPr>
              <a:t>termoenergetskih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blokova</a:t>
            </a:r>
            <a:r>
              <a:rPr lang="en-US" sz="1467" dirty="0">
                <a:solidFill>
                  <a:schemeClr val="tx2"/>
                </a:solidFill>
              </a:rPr>
              <a:t> u </a:t>
            </a:r>
            <a:r>
              <a:rPr lang="en-US" sz="1467" dirty="0" err="1">
                <a:solidFill>
                  <a:schemeClr val="tx2"/>
                </a:solidFill>
              </a:rPr>
              <a:t>iznosu</a:t>
            </a:r>
            <a:r>
              <a:rPr lang="en-US" sz="1467" dirty="0">
                <a:solidFill>
                  <a:schemeClr val="tx2"/>
                </a:solidFill>
              </a:rPr>
              <a:t> od </a:t>
            </a:r>
            <a:r>
              <a:rPr lang="en-US" sz="1467" b="1" dirty="0">
                <a:solidFill>
                  <a:schemeClr val="tx2"/>
                </a:solidFill>
              </a:rPr>
              <a:t>410 MW</a:t>
            </a:r>
            <a:r>
              <a:rPr lang="en-US" sz="1467" dirty="0">
                <a:solidFill>
                  <a:schemeClr val="tx2"/>
                </a:solidFill>
              </a:rPr>
              <a:t>, za </a:t>
            </a:r>
            <a:r>
              <a:rPr lang="en-US" sz="1467" dirty="0" err="1">
                <a:solidFill>
                  <a:schemeClr val="tx2"/>
                </a:solidFill>
              </a:rPr>
              <a:t>ostale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blokove</a:t>
            </a:r>
            <a:r>
              <a:rPr lang="en-US" sz="1467" dirty="0">
                <a:solidFill>
                  <a:schemeClr val="tx2"/>
                </a:solidFill>
              </a:rPr>
              <a:t>/TE </a:t>
            </a:r>
            <a:r>
              <a:rPr lang="en-US" sz="1467" dirty="0" err="1">
                <a:solidFill>
                  <a:schemeClr val="tx2"/>
                </a:solidFill>
              </a:rPr>
              <a:t>predviđeno</a:t>
            </a:r>
            <a:r>
              <a:rPr lang="en-US" sz="1467" dirty="0">
                <a:solidFill>
                  <a:schemeClr val="tx2"/>
                </a:solidFill>
              </a:rPr>
              <a:t> je </a:t>
            </a:r>
            <a:r>
              <a:rPr lang="en-US" sz="1467" b="1" dirty="0" err="1">
                <a:solidFill>
                  <a:schemeClr val="tx2"/>
                </a:solidFill>
              </a:rPr>
              <a:t>smanjenje</a:t>
            </a:r>
            <a:r>
              <a:rPr lang="en-US" sz="1467" b="1" dirty="0">
                <a:solidFill>
                  <a:schemeClr val="tx2"/>
                </a:solidFill>
              </a:rPr>
              <a:t> </a:t>
            </a:r>
            <a:r>
              <a:rPr lang="en-US" sz="1467" b="1" dirty="0" err="1">
                <a:solidFill>
                  <a:schemeClr val="tx2"/>
                </a:solidFill>
              </a:rPr>
              <a:t>proizvodnje</a:t>
            </a:r>
            <a:r>
              <a:rPr lang="en-US" sz="1467" b="1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električne</a:t>
            </a:r>
            <a:r>
              <a:rPr lang="en-US" sz="1467" dirty="0">
                <a:solidFill>
                  <a:schemeClr val="tx2"/>
                </a:solidFill>
              </a:rPr>
              <a:t> </a:t>
            </a:r>
            <a:r>
              <a:rPr lang="en-US" sz="1467" dirty="0" err="1">
                <a:solidFill>
                  <a:schemeClr val="tx2"/>
                </a:solidFill>
              </a:rPr>
              <a:t>energije</a:t>
            </a:r>
            <a:endParaRPr lang="bs-Latn-BA" sz="1467" dirty="0">
              <a:solidFill>
                <a:schemeClr val="tx2"/>
              </a:solidFill>
            </a:endParaRPr>
          </a:p>
          <a:p>
            <a:r>
              <a:rPr lang="bs-Latn-BA" sz="1467" b="1" dirty="0">
                <a:solidFill>
                  <a:schemeClr val="tx2"/>
                </a:solidFill>
              </a:rPr>
              <a:t>Neophodno vrijeme za Pravednu tranziciju </a:t>
            </a:r>
            <a:r>
              <a:rPr lang="bs-Latn-BA" sz="1467" dirty="0">
                <a:solidFill>
                  <a:schemeClr val="tx2"/>
                </a:solidFill>
              </a:rPr>
              <a:t>- </a:t>
            </a:r>
            <a:r>
              <a:rPr lang="pl-PL" sz="1467" dirty="0">
                <a:solidFill>
                  <a:schemeClr val="tx2"/>
                </a:solidFill>
              </a:rPr>
              <a:t>Direktna radna mjesta u sektoru uglja: 9,700 u FBiH, 4,700 u RS</a:t>
            </a:r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54249-8A10-083C-AD14-CA6A319E2F66}"/>
              </a:ext>
            </a:extLst>
          </p:cNvPr>
          <p:cNvSpPr txBox="1"/>
          <p:nvPr/>
        </p:nvSpPr>
        <p:spPr>
          <a:xfrm>
            <a:off x="9582930" y="3352496"/>
            <a:ext cx="2469717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533"/>
              </a:spcAft>
            </a:pPr>
            <a:r>
              <a:rPr lang="bs-Latn-BA" sz="1200" b="1" kern="100" dirty="0">
                <a:solidFill>
                  <a:schemeClr val="tx2"/>
                </a:solidFill>
              </a:rPr>
              <a:t>Smanjenje emisije u 2030. u odnosu na 1990. god. (sa LULUCF) 41,21%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AB0AE60-3EAE-821A-B9E1-DBC9D5D057F8}"/>
              </a:ext>
            </a:extLst>
          </p:cNvPr>
          <p:cNvSpPr/>
          <p:nvPr/>
        </p:nvSpPr>
        <p:spPr>
          <a:xfrm>
            <a:off x="304800" y="661169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2703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5">
            <a:extLst>
              <a:ext uri="{FF2B5EF4-FFF2-40B4-BE49-F238E27FC236}">
                <a16:creationId xmlns:a16="http://schemas.microsoft.com/office/drawing/2014/main" id="{A06986E4-E24E-4EE6-B870-58952794C0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7534" y="404497"/>
            <a:ext cx="1950014" cy="864439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740CCA36-CC4B-1ABD-C414-2B837D1C0882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9DC77-FDAE-CD52-FFF1-7F7E7CE7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16" y="212477"/>
            <a:ext cx="10515600" cy="1325563"/>
          </a:xfrm>
        </p:spPr>
        <p:txBody>
          <a:bodyPr>
            <a:normAutofit/>
          </a:bodyPr>
          <a:lstStyle/>
          <a:p>
            <a:r>
              <a:rPr lang="hr-BA" sz="3500" b="1" kern="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Ključne politike i mjere NECP-a do 2030. godine</a:t>
            </a:r>
          </a:p>
        </p:txBody>
      </p:sp>
      <p:graphicFrame>
        <p:nvGraphicFramePr>
          <p:cNvPr id="21" name="TextBox 3">
            <a:extLst>
              <a:ext uri="{FF2B5EF4-FFF2-40B4-BE49-F238E27FC236}">
                <a16:creationId xmlns:a16="http://schemas.microsoft.com/office/drawing/2014/main" id="{BA254B95-93F2-3DC7-F3F6-BCE0EDF81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79878"/>
              </p:ext>
            </p:extLst>
          </p:nvPr>
        </p:nvGraphicFramePr>
        <p:xfrm>
          <a:off x="816941" y="1582605"/>
          <a:ext cx="10116671" cy="426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4">
            <a:extLst>
              <a:ext uri="{FF2B5EF4-FFF2-40B4-BE49-F238E27FC236}">
                <a16:creationId xmlns:a16="http://schemas.microsoft.com/office/drawing/2014/main" id="{771B9FC2-201E-6196-1FBD-9AF04A0102CC}"/>
              </a:ext>
            </a:extLst>
          </p:cNvPr>
          <p:cNvSpPr/>
          <p:nvPr/>
        </p:nvSpPr>
        <p:spPr>
          <a:xfrm>
            <a:off x="591103" y="1155061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66369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CBE5EB9-986F-89DF-0DEB-32A7C114680E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9DC77-FDAE-CD52-FFF1-7F7E7CE7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85" y="5720790"/>
            <a:ext cx="5710605" cy="918549"/>
          </a:xfrm>
        </p:spPr>
        <p:txBody>
          <a:bodyPr>
            <a:normAutofit/>
          </a:bodyPr>
          <a:lstStyle/>
          <a:p>
            <a:r>
              <a:rPr lang="hr-BA" sz="2800" b="1" dirty="0">
                <a:solidFill>
                  <a:srgbClr val="002060"/>
                </a:solidFill>
              </a:rPr>
              <a:t>Procjena investicija do 2030.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404880-3FE2-102E-2F94-181B0B2FCE85}"/>
              </a:ext>
            </a:extLst>
          </p:cNvPr>
          <p:cNvGraphicFramePr>
            <a:graphicFrameLocks noGrp="1"/>
          </p:cNvGraphicFramePr>
          <p:nvPr/>
        </p:nvGraphicFramePr>
        <p:xfrm>
          <a:off x="322447" y="249420"/>
          <a:ext cx="11020927" cy="4698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038">
                  <a:extLst>
                    <a:ext uri="{9D8B030D-6E8A-4147-A177-3AD203B41FA5}">
                      <a16:colId xmlns:a16="http://schemas.microsoft.com/office/drawing/2014/main" val="3040581053"/>
                    </a:ext>
                  </a:extLst>
                </a:gridCol>
                <a:gridCol w="5341235">
                  <a:extLst>
                    <a:ext uri="{9D8B030D-6E8A-4147-A177-3AD203B41FA5}">
                      <a16:colId xmlns:a16="http://schemas.microsoft.com/office/drawing/2014/main" val="3034792239"/>
                    </a:ext>
                  </a:extLst>
                </a:gridCol>
                <a:gridCol w="1882654">
                  <a:extLst>
                    <a:ext uri="{9D8B030D-6E8A-4147-A177-3AD203B41FA5}">
                      <a16:colId xmlns:a16="http://schemas.microsoft.com/office/drawing/2014/main" val="2179863640"/>
                    </a:ext>
                  </a:extLst>
                </a:gridCol>
              </a:tblGrid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</a:rPr>
                        <a:t>Stavka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</a:rPr>
                        <a:t>Obrazloženje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b="1" dirty="0">
                          <a:effectLst/>
                        </a:rPr>
                        <a:t>Procjena investicije (€)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62018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noProof="0" dirty="0">
                          <a:effectLst/>
                        </a:rPr>
                        <a:t>Proizvodnja električne energije iz uglja</a:t>
                      </a:r>
                      <a:endParaRPr lang="bs-Latn-BA" sz="13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Rekonstrukcija i prelazak na sagorijevanja na biomasu 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390.4 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74113085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Proizvodnja električne energije iz hidroelektrana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novih kapaciteta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539.5 - 629.2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4618793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Proizvodnja električne energije iz vjetroelektrana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novih kapaciteta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529  - 635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33165069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Proizvodnja električne energije iz fotonaponskih elektrana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novih kapaciteta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>
                          <a:solidFill>
                            <a:schemeClr val="tx1"/>
                          </a:solidFill>
                          <a:effectLst/>
                        </a:rPr>
                        <a:t>1,200 – 1,457 </a:t>
                      </a: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51731160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Razvoj mreže za prijenos električne energije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Novi interkonektivni dalekovodi, Nove TS i dalekovodi, Rekonstrukcija i sanacija postrojenja, Ugradnja prigušnica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353.2 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0205511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Razvoj mreže za distribuciju električne energije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Realizacija planova proširenja elektro-distribucijske mreže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830 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223644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Sistemi daljinskog grijanja na </a:t>
                      </a:r>
                      <a:r>
                        <a:rPr lang="bs-Latn-BA" sz="1300" kern="1200" noProof="0" dirty="0" err="1">
                          <a:solidFill>
                            <a:schemeClr val="bg1"/>
                          </a:solidFill>
                          <a:effectLst/>
                        </a:rPr>
                        <a:t>foslna</a:t>
                      </a: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 goriva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novih kapaciteta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50 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0920825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Sistemi daljinskog grijanja na biomasu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novih kapaciteta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51.1 milion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193924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Infrastruktura za transport i skladištenje prirodnog gasa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Izgradnja nove interkonekcije za transport prirodnog gasa, Izgradnja kapaciteta za skladištenje prirodnog gasa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490 milion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8880381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Strategija obnove zgrada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Povećanje energetskih karakteristika ovojnice i tehničkih sistema zgrada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1050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87261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Industrija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Povećanje energetske efikasnosti industrijskih procesa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665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8756827"/>
                  </a:ext>
                </a:extLst>
              </a:tr>
              <a:tr h="408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Transportna infrastruktura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Infrastruktura punionica za električne automobile, Povećanje intenziteta željezničkog transporta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275 miliona €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06573604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Troškovi pravedne tranzicije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Zatvaranje rudnika, saniranje zemljišta, ostala društveno-ekonomska pitanja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465 - 1,395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528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Šumarstvo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10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35267699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bg1"/>
                          </a:solidFill>
                          <a:effectLst/>
                        </a:rPr>
                        <a:t>Ljudsko zdravlje</a:t>
                      </a:r>
                      <a:endParaRPr lang="bs-Latn-BA" sz="1300" kern="12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300" kern="1200" noProof="0" dirty="0">
                          <a:solidFill>
                            <a:schemeClr val="tx1"/>
                          </a:solidFill>
                          <a:effectLst/>
                        </a:rPr>
                        <a:t>7 miliona €</a:t>
                      </a: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72199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8E5FE2-B202-0C1F-BF49-E451151189CA}"/>
              </a:ext>
            </a:extLst>
          </p:cNvPr>
          <p:cNvSpPr txBox="1"/>
          <p:nvPr/>
        </p:nvSpPr>
        <p:spPr>
          <a:xfrm>
            <a:off x="1930202" y="2889806"/>
            <a:ext cx="7579894" cy="64633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s-Latn-B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14,5 milijardi KM do 17 milijardi KM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4089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8771-F55B-CD6A-1DC1-6A84B417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8A4E79D-C4A9-BAF6-AF95-0FA715E09BF7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9A517F08-7A0E-CB72-F415-D4E33851CB10}"/>
              </a:ext>
            </a:extLst>
          </p:cNvPr>
          <p:cNvGrpSpPr/>
          <p:nvPr/>
        </p:nvGrpSpPr>
        <p:grpSpPr>
          <a:xfrm>
            <a:off x="10780284" y="1490227"/>
            <a:ext cx="1204113" cy="4071436"/>
            <a:chOff x="0" y="0"/>
            <a:chExt cx="221857" cy="4437143"/>
          </a:xfrm>
          <a:solidFill>
            <a:srgbClr val="FFC000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9FF8533-DCD6-F1D8-CBF8-F4489C33C0F7}"/>
                </a:ext>
              </a:extLst>
            </p:cNvPr>
            <p:cNvSpPr/>
            <p:nvPr/>
          </p:nvSpPr>
          <p:spPr>
            <a:xfrm>
              <a:off x="0" y="0"/>
              <a:ext cx="221857" cy="4437144"/>
            </a:xfrm>
            <a:custGeom>
              <a:avLst/>
              <a:gdLst/>
              <a:ahLst/>
              <a:cxnLst/>
              <a:rect l="l" t="t" r="r" b="b"/>
              <a:pathLst>
                <a:path w="221857" h="4437144">
                  <a:moveTo>
                    <a:pt x="0" y="0"/>
                  </a:moveTo>
                  <a:lnTo>
                    <a:pt x="221857" y="0"/>
                  </a:lnTo>
                  <a:lnTo>
                    <a:pt x="221857" y="4437144"/>
                  </a:lnTo>
                  <a:lnTo>
                    <a:pt x="0" y="443714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 sz="1200"/>
            </a:p>
          </p:txBody>
        </p:sp>
      </p:grpSp>
      <p:sp>
        <p:nvSpPr>
          <p:cNvPr id="9" name="object 4">
            <a:extLst>
              <a:ext uri="{FF2B5EF4-FFF2-40B4-BE49-F238E27FC236}">
                <a16:creationId xmlns:a16="http://schemas.microsoft.com/office/drawing/2014/main" id="{E6FC8790-FB7A-C9B2-29F9-E355CE1CA5BC}"/>
              </a:ext>
            </a:extLst>
          </p:cNvPr>
          <p:cNvSpPr/>
          <p:nvPr/>
        </p:nvSpPr>
        <p:spPr>
          <a:xfrm>
            <a:off x="306419" y="907279"/>
            <a:ext cx="1189872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978CBF-133E-A9C4-1308-7806C1441722}"/>
              </a:ext>
            </a:extLst>
          </p:cNvPr>
          <p:cNvSpPr/>
          <p:nvPr/>
        </p:nvSpPr>
        <p:spPr>
          <a:xfrm>
            <a:off x="643729" y="1212575"/>
            <a:ext cx="2357888" cy="1863604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600" b="1" dirty="0">
              <a:solidFill>
                <a:srgbClr val="002060"/>
              </a:solidFill>
            </a:endParaRPr>
          </a:p>
          <a:p>
            <a:pPr algn="ctr"/>
            <a:r>
              <a:rPr lang="bs-Latn-BA" sz="17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Uspostava MRVA sistema</a:t>
            </a:r>
          </a:p>
          <a:p>
            <a:pPr algn="ctr"/>
            <a:endParaRPr lang="bs-Latn-BA" sz="17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bs-Latn-BA" sz="17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kao preduvjet za uspostavu ETS-a</a:t>
            </a:r>
          </a:p>
          <a:p>
            <a:pPr algn="ctr"/>
            <a:endParaRPr lang="bs-Latn-BA" sz="1600" b="1" dirty="0">
              <a:solidFill>
                <a:srgbClr val="2C2E8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08D9C-2FA6-D864-6983-599CEDCE375E}"/>
              </a:ext>
            </a:extLst>
          </p:cNvPr>
          <p:cNvSpPr/>
          <p:nvPr/>
        </p:nvSpPr>
        <p:spPr>
          <a:xfrm>
            <a:off x="643729" y="3240157"/>
            <a:ext cx="2526854" cy="2156791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7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Dekarbonizirati tehnologije</a:t>
            </a:r>
          </a:p>
          <a:p>
            <a:pPr algn="ctr"/>
            <a:endParaRPr lang="bs-Latn-BA" sz="17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bs-Latn-BA" sz="17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uzimajući u obzir pravednu tranziciju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1E008D-6F05-9E71-39A2-D85ADE6159CA}"/>
              </a:ext>
            </a:extLst>
          </p:cNvPr>
          <p:cNvSpPr/>
          <p:nvPr/>
        </p:nvSpPr>
        <p:spPr>
          <a:xfrm>
            <a:off x="4691271" y="1030783"/>
            <a:ext cx="2068200" cy="1215460"/>
          </a:xfrm>
          <a:prstGeom prst="ellipse">
            <a:avLst/>
          </a:prstGeom>
          <a:solidFill>
            <a:srgbClr val="FFC000"/>
          </a:solidFill>
          <a:ln>
            <a:solidFill>
              <a:srgbClr val="2C2E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rgbClr val="002060"/>
                </a:solidFill>
              </a:rPr>
              <a:t>Kao preduvjet za uspostavu ETS-a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15828-F704-859C-EFDD-0993D2534CFB}"/>
              </a:ext>
            </a:extLst>
          </p:cNvPr>
          <p:cNvSpPr txBox="1"/>
          <p:nvPr/>
        </p:nvSpPr>
        <p:spPr>
          <a:xfrm>
            <a:off x="3356037" y="2210409"/>
            <a:ext cx="433633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Uredba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(EU) 2023/956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Evropskog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parlament</a:t>
            </a:r>
            <a:r>
              <a:rPr lang="bs-Latn-BA" sz="1500" b="1" spc="7" dirty="0">
                <a:solidFill>
                  <a:srgbClr val="2D2E81"/>
                </a:solidFill>
                <a:latin typeface="+mj-lt"/>
              </a:rPr>
              <a:t>a i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Savjeta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od 10. maja 2023. o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uspostavi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mehanizma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za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prilagodbu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na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granici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emisija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ugljen-dioksida</a:t>
            </a:r>
            <a:endParaRPr lang="bs-Latn-BA" sz="1500" b="1" spc="7" dirty="0">
              <a:solidFill>
                <a:srgbClr val="2D2E81"/>
              </a:solidFill>
              <a:latin typeface="+mj-lt"/>
            </a:endParaRPr>
          </a:p>
          <a:p>
            <a:pPr algn="just"/>
            <a:endParaRPr lang="bs-Latn-BA" sz="1500" b="1" spc="7" dirty="0">
              <a:solidFill>
                <a:srgbClr val="2D2E81"/>
              </a:solidFill>
              <a:latin typeface="+mj-lt"/>
            </a:endParaRPr>
          </a:p>
          <a:p>
            <a:pPr algn="just"/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Član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2 (</a:t>
            </a:r>
            <a:r>
              <a:rPr lang="en-US" sz="1500" b="1" spc="7" dirty="0" err="1">
                <a:solidFill>
                  <a:srgbClr val="2D2E81"/>
                </a:solidFill>
                <a:latin typeface="+mj-lt"/>
              </a:rPr>
              <a:t>stav</a:t>
            </a:r>
            <a:r>
              <a:rPr lang="en-US" sz="1500" b="1" spc="7" dirty="0">
                <a:solidFill>
                  <a:srgbClr val="2D2E81"/>
                </a:solidFill>
                <a:latin typeface="+mj-lt"/>
              </a:rPr>
              <a:t> 7)</a:t>
            </a:r>
            <a:endParaRPr lang="bs-Latn-BA" sz="1500" b="1" spc="7" dirty="0">
              <a:solidFill>
                <a:srgbClr val="2D2E81"/>
              </a:solidFill>
              <a:latin typeface="+mj-lt"/>
            </a:endParaRPr>
          </a:p>
          <a:p>
            <a:pPr algn="just"/>
            <a:r>
              <a:rPr lang="en-US" sz="1500" spc="7" dirty="0">
                <a:solidFill>
                  <a:srgbClr val="2D2E81"/>
                </a:solidFill>
                <a:latin typeface="+mj-lt"/>
              </a:rPr>
              <a:t>Ako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treća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zemlja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ili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teritorij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imaju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tržište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električne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energije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bs-Latn-BA" sz="1500" spc="7" dirty="0">
                <a:solidFill>
                  <a:srgbClr val="2D2E81"/>
                </a:solidFill>
                <a:latin typeface="+mj-lt"/>
              </a:rPr>
              <a:t>i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ne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postoji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tehničko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rješenje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za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primjenu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CBAM-a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na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uvoz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električne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energije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u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carinsko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područje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Unije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iz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treće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zemlje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ili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teritorija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,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takav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uvoz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električne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energije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iz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zemlje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ili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teritorija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bit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će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izuzet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od </a:t>
            </a:r>
            <a:r>
              <a:rPr lang="en-US" sz="1500" spc="7" dirty="0" err="1">
                <a:solidFill>
                  <a:srgbClr val="2D2E81"/>
                </a:solidFill>
                <a:latin typeface="+mj-lt"/>
              </a:rPr>
              <a:t>primjene</a:t>
            </a:r>
            <a:r>
              <a:rPr lang="en-US" sz="1500" spc="7" dirty="0">
                <a:solidFill>
                  <a:srgbClr val="2D2E81"/>
                </a:solidFill>
                <a:latin typeface="+mj-lt"/>
              </a:rPr>
              <a:t> CBAM-a.</a:t>
            </a:r>
            <a:endParaRPr lang="bs-Latn-BA" sz="1500" dirty="0">
              <a:latin typeface="+mj-lt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64A796BE-AFD5-5900-AA07-4F42D2EC176D}"/>
              </a:ext>
            </a:extLst>
          </p:cNvPr>
          <p:cNvSpPr/>
          <p:nvPr/>
        </p:nvSpPr>
        <p:spPr>
          <a:xfrm>
            <a:off x="6527357" y="1146735"/>
            <a:ext cx="671829" cy="635423"/>
          </a:xfrm>
          <a:custGeom>
            <a:avLst/>
            <a:gdLst/>
            <a:ahLst/>
            <a:cxnLst/>
            <a:rect l="l" t="t" r="r" b="b"/>
            <a:pathLst>
              <a:path w="1007745" h="953135">
                <a:moveTo>
                  <a:pt x="776871" y="564210"/>
                </a:moveTo>
                <a:lnTo>
                  <a:pt x="773950" y="516559"/>
                </a:lnTo>
                <a:lnTo>
                  <a:pt x="765429" y="470623"/>
                </a:lnTo>
                <a:lnTo>
                  <a:pt x="751649" y="426732"/>
                </a:lnTo>
                <a:lnTo>
                  <a:pt x="733005" y="385216"/>
                </a:lnTo>
                <a:lnTo>
                  <a:pt x="725868" y="394550"/>
                </a:lnTo>
                <a:lnTo>
                  <a:pt x="700506" y="428853"/>
                </a:lnTo>
                <a:lnTo>
                  <a:pt x="691362" y="441833"/>
                </a:lnTo>
                <a:lnTo>
                  <a:pt x="701560" y="470827"/>
                </a:lnTo>
                <a:lnTo>
                  <a:pt x="709041" y="500976"/>
                </a:lnTo>
                <a:lnTo>
                  <a:pt x="713651" y="532155"/>
                </a:lnTo>
                <a:lnTo>
                  <a:pt x="715225" y="564210"/>
                </a:lnTo>
                <a:lnTo>
                  <a:pt x="711669" y="612432"/>
                </a:lnTo>
                <a:lnTo>
                  <a:pt x="701370" y="658482"/>
                </a:lnTo>
                <a:lnTo>
                  <a:pt x="684809" y="701852"/>
                </a:lnTo>
                <a:lnTo>
                  <a:pt x="662508" y="742022"/>
                </a:lnTo>
                <a:lnTo>
                  <a:pt x="634974" y="778484"/>
                </a:lnTo>
                <a:lnTo>
                  <a:pt x="602716" y="810742"/>
                </a:lnTo>
                <a:lnTo>
                  <a:pt x="566254" y="838276"/>
                </a:lnTo>
                <a:lnTo>
                  <a:pt x="526072" y="860577"/>
                </a:lnTo>
                <a:lnTo>
                  <a:pt x="482714" y="877138"/>
                </a:lnTo>
                <a:lnTo>
                  <a:pt x="436664" y="887450"/>
                </a:lnTo>
                <a:lnTo>
                  <a:pt x="388442" y="891006"/>
                </a:lnTo>
                <a:lnTo>
                  <a:pt x="340207" y="887450"/>
                </a:lnTo>
                <a:lnTo>
                  <a:pt x="294157" y="877138"/>
                </a:lnTo>
                <a:lnTo>
                  <a:pt x="250799" y="860577"/>
                </a:lnTo>
                <a:lnTo>
                  <a:pt x="210616" y="838276"/>
                </a:lnTo>
                <a:lnTo>
                  <a:pt x="174155" y="810742"/>
                </a:lnTo>
                <a:lnTo>
                  <a:pt x="141897" y="778484"/>
                </a:lnTo>
                <a:lnTo>
                  <a:pt x="114363" y="742022"/>
                </a:lnTo>
                <a:lnTo>
                  <a:pt x="92062" y="701852"/>
                </a:lnTo>
                <a:lnTo>
                  <a:pt x="75514" y="658482"/>
                </a:lnTo>
                <a:lnTo>
                  <a:pt x="65201" y="612432"/>
                </a:lnTo>
                <a:lnTo>
                  <a:pt x="61645" y="564210"/>
                </a:lnTo>
                <a:lnTo>
                  <a:pt x="65201" y="515988"/>
                </a:lnTo>
                <a:lnTo>
                  <a:pt x="75514" y="469938"/>
                </a:lnTo>
                <a:lnTo>
                  <a:pt x="92062" y="426567"/>
                </a:lnTo>
                <a:lnTo>
                  <a:pt x="114363" y="386397"/>
                </a:lnTo>
                <a:lnTo>
                  <a:pt x="141897" y="349923"/>
                </a:lnTo>
                <a:lnTo>
                  <a:pt x="174155" y="317677"/>
                </a:lnTo>
                <a:lnTo>
                  <a:pt x="210616" y="290144"/>
                </a:lnTo>
                <a:lnTo>
                  <a:pt x="250799" y="267843"/>
                </a:lnTo>
                <a:lnTo>
                  <a:pt x="294157" y="251282"/>
                </a:lnTo>
                <a:lnTo>
                  <a:pt x="340207" y="240969"/>
                </a:lnTo>
                <a:lnTo>
                  <a:pt x="388442" y="237413"/>
                </a:lnTo>
                <a:lnTo>
                  <a:pt x="436765" y="240995"/>
                </a:lnTo>
                <a:lnTo>
                  <a:pt x="482904" y="251383"/>
                </a:lnTo>
                <a:lnTo>
                  <a:pt x="526351" y="268046"/>
                </a:lnTo>
                <a:lnTo>
                  <a:pt x="566585" y="290461"/>
                </a:lnTo>
                <a:lnTo>
                  <a:pt x="576516" y="278269"/>
                </a:lnTo>
                <a:lnTo>
                  <a:pt x="586473" y="266255"/>
                </a:lnTo>
                <a:lnTo>
                  <a:pt x="596455" y="254444"/>
                </a:lnTo>
                <a:lnTo>
                  <a:pt x="606425" y="242887"/>
                </a:lnTo>
                <a:lnTo>
                  <a:pt x="567626" y="219659"/>
                </a:lnTo>
                <a:lnTo>
                  <a:pt x="526084" y="200977"/>
                </a:lnTo>
                <a:lnTo>
                  <a:pt x="482142" y="187210"/>
                </a:lnTo>
                <a:lnTo>
                  <a:pt x="436143" y="178689"/>
                </a:lnTo>
                <a:lnTo>
                  <a:pt x="388442" y="175768"/>
                </a:lnTo>
                <a:lnTo>
                  <a:pt x="339775" y="178803"/>
                </a:lnTo>
                <a:lnTo>
                  <a:pt x="292912" y="187655"/>
                </a:lnTo>
                <a:lnTo>
                  <a:pt x="248183" y="201955"/>
                </a:lnTo>
                <a:lnTo>
                  <a:pt x="205981" y="221348"/>
                </a:lnTo>
                <a:lnTo>
                  <a:pt x="166662" y="245452"/>
                </a:lnTo>
                <a:lnTo>
                  <a:pt x="130594" y="273926"/>
                </a:lnTo>
                <a:lnTo>
                  <a:pt x="98145" y="306374"/>
                </a:lnTo>
                <a:lnTo>
                  <a:pt x="69684" y="342430"/>
                </a:lnTo>
                <a:lnTo>
                  <a:pt x="45580" y="381749"/>
                </a:lnTo>
                <a:lnTo>
                  <a:pt x="26187" y="423951"/>
                </a:lnTo>
                <a:lnTo>
                  <a:pt x="11887" y="468680"/>
                </a:lnTo>
                <a:lnTo>
                  <a:pt x="3035" y="515543"/>
                </a:lnTo>
                <a:lnTo>
                  <a:pt x="0" y="564210"/>
                </a:lnTo>
                <a:lnTo>
                  <a:pt x="3035" y="612863"/>
                </a:lnTo>
                <a:lnTo>
                  <a:pt x="11887" y="659739"/>
                </a:lnTo>
                <a:lnTo>
                  <a:pt x="26187" y="704456"/>
                </a:lnTo>
                <a:lnTo>
                  <a:pt x="45580" y="746658"/>
                </a:lnTo>
                <a:lnTo>
                  <a:pt x="69684" y="785977"/>
                </a:lnTo>
                <a:lnTo>
                  <a:pt x="98145" y="822045"/>
                </a:lnTo>
                <a:lnTo>
                  <a:pt x="130594" y="854494"/>
                </a:lnTo>
                <a:lnTo>
                  <a:pt x="166662" y="882954"/>
                </a:lnTo>
                <a:lnTo>
                  <a:pt x="205981" y="907059"/>
                </a:lnTo>
                <a:lnTo>
                  <a:pt x="248183" y="926452"/>
                </a:lnTo>
                <a:lnTo>
                  <a:pt x="292912" y="940765"/>
                </a:lnTo>
                <a:lnTo>
                  <a:pt x="339775" y="949617"/>
                </a:lnTo>
                <a:lnTo>
                  <a:pt x="388442" y="952639"/>
                </a:lnTo>
                <a:lnTo>
                  <a:pt x="437095" y="949617"/>
                </a:lnTo>
                <a:lnTo>
                  <a:pt x="483971" y="940765"/>
                </a:lnTo>
                <a:lnTo>
                  <a:pt x="528688" y="926452"/>
                </a:lnTo>
                <a:lnTo>
                  <a:pt x="570890" y="907059"/>
                </a:lnTo>
                <a:lnTo>
                  <a:pt x="610209" y="882954"/>
                </a:lnTo>
                <a:lnTo>
                  <a:pt x="646277" y="854494"/>
                </a:lnTo>
                <a:lnTo>
                  <a:pt x="678726" y="822045"/>
                </a:lnTo>
                <a:lnTo>
                  <a:pt x="707186" y="785977"/>
                </a:lnTo>
                <a:lnTo>
                  <a:pt x="731291" y="746658"/>
                </a:lnTo>
                <a:lnTo>
                  <a:pt x="750684" y="704456"/>
                </a:lnTo>
                <a:lnTo>
                  <a:pt x="764984" y="659739"/>
                </a:lnTo>
                <a:lnTo>
                  <a:pt x="773836" y="612863"/>
                </a:lnTo>
                <a:lnTo>
                  <a:pt x="776871" y="564210"/>
                </a:lnTo>
                <a:close/>
              </a:path>
              <a:path w="1007745" h="953135">
                <a:moveTo>
                  <a:pt x="1007541" y="9372"/>
                </a:moveTo>
                <a:lnTo>
                  <a:pt x="996429" y="0"/>
                </a:lnTo>
                <a:lnTo>
                  <a:pt x="982141" y="1930"/>
                </a:lnTo>
                <a:lnTo>
                  <a:pt x="957338" y="13474"/>
                </a:lnTo>
                <a:lnTo>
                  <a:pt x="924077" y="33299"/>
                </a:lnTo>
                <a:lnTo>
                  <a:pt x="884415" y="60071"/>
                </a:lnTo>
                <a:lnTo>
                  <a:pt x="840435" y="92443"/>
                </a:lnTo>
                <a:lnTo>
                  <a:pt x="794194" y="129082"/>
                </a:lnTo>
                <a:lnTo>
                  <a:pt x="747776" y="168643"/>
                </a:lnTo>
                <a:lnTo>
                  <a:pt x="703224" y="209804"/>
                </a:lnTo>
                <a:lnTo>
                  <a:pt x="662635" y="251218"/>
                </a:lnTo>
                <a:lnTo>
                  <a:pt x="621677" y="298043"/>
                </a:lnTo>
                <a:lnTo>
                  <a:pt x="580859" y="348640"/>
                </a:lnTo>
                <a:lnTo>
                  <a:pt x="541108" y="400583"/>
                </a:lnTo>
                <a:lnTo>
                  <a:pt x="503313" y="451459"/>
                </a:lnTo>
                <a:lnTo>
                  <a:pt x="468363" y="498830"/>
                </a:lnTo>
                <a:lnTo>
                  <a:pt x="437184" y="540270"/>
                </a:lnTo>
                <a:lnTo>
                  <a:pt x="410667" y="573366"/>
                </a:lnTo>
                <a:lnTo>
                  <a:pt x="389724" y="595680"/>
                </a:lnTo>
                <a:lnTo>
                  <a:pt x="375246" y="604786"/>
                </a:lnTo>
                <a:lnTo>
                  <a:pt x="339623" y="591896"/>
                </a:lnTo>
                <a:lnTo>
                  <a:pt x="284162" y="557860"/>
                </a:lnTo>
                <a:lnTo>
                  <a:pt x="226860" y="518871"/>
                </a:lnTo>
                <a:lnTo>
                  <a:pt x="185737" y="491083"/>
                </a:lnTo>
                <a:lnTo>
                  <a:pt x="154597" y="475297"/>
                </a:lnTo>
                <a:lnTo>
                  <a:pt x="128397" y="468388"/>
                </a:lnTo>
                <a:lnTo>
                  <a:pt x="113779" y="472427"/>
                </a:lnTo>
                <a:lnTo>
                  <a:pt x="117360" y="489483"/>
                </a:lnTo>
                <a:lnTo>
                  <a:pt x="129946" y="505802"/>
                </a:lnTo>
                <a:lnTo>
                  <a:pt x="154724" y="534936"/>
                </a:lnTo>
                <a:lnTo>
                  <a:pt x="189369" y="575106"/>
                </a:lnTo>
                <a:lnTo>
                  <a:pt x="231609" y="624535"/>
                </a:lnTo>
                <a:lnTo>
                  <a:pt x="317385" y="725843"/>
                </a:lnTo>
                <a:lnTo>
                  <a:pt x="353860" y="768858"/>
                </a:lnTo>
                <a:lnTo>
                  <a:pt x="380885" y="800658"/>
                </a:lnTo>
                <a:lnTo>
                  <a:pt x="407085" y="825220"/>
                </a:lnTo>
                <a:lnTo>
                  <a:pt x="419557" y="820686"/>
                </a:lnTo>
                <a:lnTo>
                  <a:pt x="433654" y="802614"/>
                </a:lnTo>
                <a:lnTo>
                  <a:pt x="451053" y="770534"/>
                </a:lnTo>
                <a:lnTo>
                  <a:pt x="480796" y="710577"/>
                </a:lnTo>
                <a:lnTo>
                  <a:pt x="499757" y="673074"/>
                </a:lnTo>
                <a:lnTo>
                  <a:pt x="521373" y="631647"/>
                </a:lnTo>
                <a:lnTo>
                  <a:pt x="545566" y="587121"/>
                </a:lnTo>
                <a:lnTo>
                  <a:pt x="572274" y="540334"/>
                </a:lnTo>
                <a:lnTo>
                  <a:pt x="601421" y="492099"/>
                </a:lnTo>
                <a:lnTo>
                  <a:pt x="632942" y="443242"/>
                </a:lnTo>
                <a:lnTo>
                  <a:pt x="666775" y="394576"/>
                </a:lnTo>
                <a:lnTo>
                  <a:pt x="703440" y="345948"/>
                </a:lnTo>
                <a:lnTo>
                  <a:pt x="742581" y="297383"/>
                </a:lnTo>
                <a:lnTo>
                  <a:pt x="782764" y="250101"/>
                </a:lnTo>
                <a:lnTo>
                  <a:pt x="822579" y="205295"/>
                </a:lnTo>
                <a:lnTo>
                  <a:pt x="860602" y="164134"/>
                </a:lnTo>
                <a:lnTo>
                  <a:pt x="895426" y="127825"/>
                </a:lnTo>
                <a:lnTo>
                  <a:pt x="925614" y="97561"/>
                </a:lnTo>
                <a:lnTo>
                  <a:pt x="966457" y="59944"/>
                </a:lnTo>
                <a:lnTo>
                  <a:pt x="990447" y="39331"/>
                </a:lnTo>
                <a:lnTo>
                  <a:pt x="1004849" y="22479"/>
                </a:lnTo>
                <a:lnTo>
                  <a:pt x="1007541" y="937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64BF313-DB58-0056-9C33-F3872F8C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75" y="1839652"/>
            <a:ext cx="3176463" cy="35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460202-52D6-24E2-59DE-56A05DE66BAD}"/>
              </a:ext>
            </a:extLst>
          </p:cNvPr>
          <p:cNvSpPr/>
          <p:nvPr/>
        </p:nvSpPr>
        <p:spPr>
          <a:xfrm>
            <a:off x="5078024" y="5138531"/>
            <a:ext cx="3310601" cy="1580322"/>
          </a:xfrm>
          <a:prstGeom prst="roundRect">
            <a:avLst/>
          </a:prstGeom>
          <a:solidFill>
            <a:srgbClr val="2C2E8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10" indent="-190510"/>
            <a:endParaRPr lang="bs-Latn-BA" sz="1333" dirty="0">
              <a:solidFill>
                <a:srgbClr val="EABD1A"/>
              </a:solidFill>
            </a:endParaRP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EABD1A"/>
                </a:solidFill>
              </a:rPr>
              <a:t>Razmjena električne energije</a:t>
            </a: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EABD1A"/>
                </a:solidFill>
              </a:rPr>
              <a:t>Spajanje tržišta električne energije</a:t>
            </a:r>
          </a:p>
          <a:p>
            <a:pPr marL="190510" indent="-190510">
              <a:buFont typeface="Wingdings" panose="05000000000000000000" pitchFamily="2" charset="2"/>
              <a:buChar char="ü"/>
            </a:pPr>
            <a:r>
              <a:rPr lang="bs-Latn-BA" sz="1500" b="1" dirty="0">
                <a:solidFill>
                  <a:srgbClr val="EABD1A"/>
                </a:solidFill>
              </a:rPr>
              <a:t>Uspostava ETS-a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C2C1A2-74A4-1668-78D8-588CD7ACBC27}"/>
              </a:ext>
            </a:extLst>
          </p:cNvPr>
          <p:cNvSpPr/>
          <p:nvPr/>
        </p:nvSpPr>
        <p:spPr>
          <a:xfrm>
            <a:off x="5386796" y="5109632"/>
            <a:ext cx="1978099" cy="428825"/>
          </a:xfrm>
          <a:prstGeom prst="roundRect">
            <a:avLst/>
          </a:prstGeom>
          <a:solidFill>
            <a:srgbClr val="EABD1A"/>
          </a:solidFill>
          <a:ln>
            <a:solidFill>
              <a:srgbClr val="EA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b="1" dirty="0">
                <a:solidFill>
                  <a:srgbClr val="C00000"/>
                </a:solidFill>
              </a:rPr>
              <a:t>Ključni uslovi:</a:t>
            </a:r>
          </a:p>
        </p:txBody>
      </p:sp>
      <p:pic>
        <p:nvPicPr>
          <p:cNvPr id="7" name="object 45">
            <a:extLst>
              <a:ext uri="{FF2B5EF4-FFF2-40B4-BE49-F238E27FC236}">
                <a16:creationId xmlns:a16="http://schemas.microsoft.com/office/drawing/2014/main" id="{858549A9-97E5-77DD-B97D-913DE49EBF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18ADB9-D9DF-2568-3DBD-2CE75F52231E}"/>
              </a:ext>
            </a:extLst>
          </p:cNvPr>
          <p:cNvSpPr txBox="1">
            <a:spLocks/>
          </p:cNvSpPr>
          <p:nvPr/>
        </p:nvSpPr>
        <p:spPr>
          <a:xfrm>
            <a:off x="379636" y="394173"/>
            <a:ext cx="87848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Šta BiH mora uraditi za CBAM do 2026. godine?</a:t>
            </a:r>
          </a:p>
        </p:txBody>
      </p:sp>
    </p:spTree>
    <p:extLst>
      <p:ext uri="{BB962C8B-B14F-4D97-AF65-F5344CB8AC3E}">
        <p14:creationId xmlns:p14="http://schemas.microsoft.com/office/powerpoint/2010/main" val="324377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4193-3FEF-AF23-3605-95226000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D8183A2F-6B08-EE2C-50E4-D97D5DE6ED7A}"/>
              </a:ext>
            </a:extLst>
          </p:cNvPr>
          <p:cNvSpPr/>
          <p:nvPr/>
        </p:nvSpPr>
        <p:spPr>
          <a:xfrm>
            <a:off x="-1" y="4646221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AB402-CED5-E019-B0E2-AF0F5F825CAC}"/>
              </a:ext>
            </a:extLst>
          </p:cNvPr>
          <p:cNvSpPr txBox="1"/>
          <p:nvPr/>
        </p:nvSpPr>
        <p:spPr>
          <a:xfrm>
            <a:off x="1339878" y="2857991"/>
            <a:ext cx="88767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11" indent="-228611" algn="just">
              <a:buFont typeface="Wingdings" panose="05000000000000000000" pitchFamily="2" charset="2"/>
              <a:buChar char="ü"/>
            </a:pPr>
            <a:r>
              <a:rPr lang="bs-Latn-BA" b="1" spc="7" dirty="0">
                <a:solidFill>
                  <a:srgbClr val="002060"/>
                </a:solidFill>
                <a:latin typeface="+mj-lt"/>
              </a:rPr>
              <a:t>Investirati u čišću proizvodnju poboljšanjem efikasnosti proizvodnje kroz digitalizaciju i automatizaciju, unapređenjem energetske efikasnosti u proizvodnim procesima i proizvodnjom energije iz obnovljivih izvora energije.</a:t>
            </a:r>
          </a:p>
          <a:p>
            <a:pPr marL="228611" indent="-228611" algn="just">
              <a:buFont typeface="Wingdings" panose="05000000000000000000" pitchFamily="2" charset="2"/>
              <a:buChar char="ü"/>
            </a:pPr>
            <a:endParaRPr lang="bs-Latn-BA" sz="1000" b="1" spc="7" dirty="0">
              <a:solidFill>
                <a:srgbClr val="002060"/>
              </a:solidFill>
              <a:latin typeface="+mj-lt"/>
            </a:endParaRPr>
          </a:p>
          <a:p>
            <a:pPr marL="228611" indent="-228611" algn="just">
              <a:buFont typeface="Wingdings" panose="05000000000000000000" pitchFamily="2" charset="2"/>
              <a:buChar char="ü"/>
            </a:pPr>
            <a:r>
              <a:rPr lang="bs-Latn-BA" b="1" spc="7" dirty="0">
                <a:solidFill>
                  <a:srgbClr val="002060"/>
                </a:solidFill>
                <a:latin typeface="+mj-lt"/>
              </a:rPr>
              <a:t>Procijeniti i poboljšati lanac snabdijevanja kako bi se povećala konkurentnost i minimizirao direktni i indirektni uticaj CBAM-a.</a:t>
            </a:r>
          </a:p>
          <a:p>
            <a:pPr marL="228611" indent="-228611" algn="just">
              <a:buFont typeface="Wingdings" panose="05000000000000000000" pitchFamily="2" charset="2"/>
              <a:buChar char="ü"/>
            </a:pPr>
            <a:endParaRPr lang="bs-Latn-BA" sz="1000" b="1" spc="7" dirty="0">
              <a:solidFill>
                <a:srgbClr val="002060"/>
              </a:solidFill>
              <a:latin typeface="+mj-lt"/>
            </a:endParaRPr>
          </a:p>
          <a:p>
            <a:pPr marL="228611" indent="-228611" algn="just">
              <a:buFont typeface="Wingdings" panose="05000000000000000000" pitchFamily="2" charset="2"/>
              <a:buChar char="ü"/>
            </a:pPr>
            <a:r>
              <a:rPr lang="bs-Latn-BA" b="1" spc="7" dirty="0">
                <a:solidFill>
                  <a:srgbClr val="002060"/>
                </a:solidFill>
                <a:latin typeface="+mj-lt"/>
              </a:rPr>
              <a:t>Uspostava upravljanja energijom.</a:t>
            </a:r>
          </a:p>
          <a:p>
            <a:pPr marL="228611" indent="-228611" algn="just">
              <a:buFont typeface="Wingdings" panose="05000000000000000000" pitchFamily="2" charset="2"/>
              <a:buChar char="ü"/>
            </a:pPr>
            <a:endParaRPr lang="bs-Latn-BA" sz="1000" b="1" spc="7" dirty="0">
              <a:solidFill>
                <a:srgbClr val="002060"/>
              </a:solidFill>
              <a:latin typeface="+mj-lt"/>
            </a:endParaRPr>
          </a:p>
          <a:p>
            <a:pPr marL="228611" indent="-228611" algn="just">
              <a:buFont typeface="Wingdings" panose="05000000000000000000" pitchFamily="2" charset="2"/>
              <a:buChar char="ü"/>
            </a:pPr>
            <a:r>
              <a:rPr lang="bs-Latn-BA" b="1" spc="7" dirty="0">
                <a:solidFill>
                  <a:srgbClr val="002060"/>
                </a:solidFill>
                <a:latin typeface="+mj-lt"/>
              </a:rPr>
              <a:t>Precizno praćenje i izvještavanje o emisijama, uz proaktivne korake za njihovo smanjenje, može potencijalno smanjiti plaćanja CBAM-a.</a:t>
            </a:r>
            <a:endParaRPr lang="bs-Latn-B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20EAA6-907E-B897-4717-42CAEBA606D9}"/>
              </a:ext>
            </a:extLst>
          </p:cNvPr>
          <p:cNvSpPr/>
          <p:nvPr/>
        </p:nvSpPr>
        <p:spPr>
          <a:xfrm>
            <a:off x="1570980" y="1272019"/>
            <a:ext cx="8784845" cy="1104232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>
                <a:solidFill>
                  <a:srgbClr val="002060"/>
                </a:solidFill>
                <a:latin typeface="+mj-lt"/>
              </a:rPr>
              <a:t>Od 2026. godine, sektor proizvodnje električne energije će biti u obavezi plaćanja 100% iznosa CBAM-a (bez </a:t>
            </a:r>
            <a:r>
              <a:rPr lang="bs-Latn-BA" b="1" dirty="0" err="1">
                <a:solidFill>
                  <a:srgbClr val="002060"/>
                </a:solidFill>
                <a:latin typeface="+mj-lt"/>
              </a:rPr>
              <a:t>mogućnosti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 postepenog povećanja iznosa u periodu od 2026. do 2034. godine).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A308E5-5536-6D1C-836E-4977AF31EDE3}"/>
              </a:ext>
            </a:extLst>
          </p:cNvPr>
          <p:cNvSpPr txBox="1">
            <a:spLocks/>
          </p:cNvSpPr>
          <p:nvPr/>
        </p:nvSpPr>
        <p:spPr>
          <a:xfrm>
            <a:off x="550637" y="329154"/>
            <a:ext cx="87848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BA" sz="2800" b="1" dirty="0">
                <a:solidFill>
                  <a:srgbClr val="002060"/>
                </a:solidFill>
              </a:rPr>
              <a:t>Šta BiH mora uraditi za CBAM do 2026. godine?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6FC8790-FB7A-C9B2-29F9-E355CE1CA5BC}"/>
              </a:ext>
            </a:extLst>
          </p:cNvPr>
          <p:cNvSpPr/>
          <p:nvPr/>
        </p:nvSpPr>
        <p:spPr>
          <a:xfrm>
            <a:off x="306419" y="907279"/>
            <a:ext cx="1189872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object 45">
            <a:extLst>
              <a:ext uri="{FF2B5EF4-FFF2-40B4-BE49-F238E27FC236}">
                <a16:creationId xmlns:a16="http://schemas.microsoft.com/office/drawing/2014/main" id="{858549A9-97E5-77DD-B97D-913DE49EBF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5950-46DF-50A3-C718-EF4328A5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9EF3179C-FCA6-E3A0-68D7-35993B5D3460}"/>
              </a:ext>
            </a:extLst>
          </p:cNvPr>
          <p:cNvSpPr/>
          <p:nvPr/>
        </p:nvSpPr>
        <p:spPr>
          <a:xfrm>
            <a:off x="-1" y="4753098"/>
            <a:ext cx="12192001" cy="2211779"/>
          </a:xfrm>
          <a:custGeom>
            <a:avLst/>
            <a:gdLst/>
            <a:ahLst/>
            <a:cxnLst/>
            <a:rect l="l" t="t" r="r" b="b"/>
            <a:pathLst>
              <a:path w="18288000" h="3317668">
                <a:moveTo>
                  <a:pt x="0" y="0"/>
                </a:moveTo>
                <a:lnTo>
                  <a:pt x="18288000" y="0"/>
                </a:lnTo>
                <a:lnTo>
                  <a:pt x="18288000" y="3317668"/>
                </a:lnTo>
                <a:lnTo>
                  <a:pt x="0" y="33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30000"/>
            </a:blip>
            <a:stretch>
              <a:fillRect t="-65069" b="-65069"/>
            </a:stretch>
          </a:blipFill>
        </p:spPr>
        <p:txBody>
          <a:bodyPr/>
          <a:lstStyle/>
          <a:p>
            <a:endParaRPr lang="x-none" sz="12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66213B8-4A28-930F-C3A2-A59C6E45610C}"/>
              </a:ext>
            </a:extLst>
          </p:cNvPr>
          <p:cNvSpPr/>
          <p:nvPr/>
        </p:nvSpPr>
        <p:spPr>
          <a:xfrm>
            <a:off x="384980" y="1302507"/>
            <a:ext cx="917363" cy="101600"/>
          </a:xfrm>
          <a:custGeom>
            <a:avLst/>
            <a:gdLst/>
            <a:ahLst/>
            <a:cxnLst/>
            <a:rect l="l" t="t" r="r" b="b"/>
            <a:pathLst>
              <a:path w="1376045" h="152400">
                <a:moveTo>
                  <a:pt x="1375578" y="152399"/>
                </a:moveTo>
                <a:lnTo>
                  <a:pt x="0" y="152399"/>
                </a:lnTo>
                <a:lnTo>
                  <a:pt x="0" y="0"/>
                </a:lnTo>
                <a:lnTo>
                  <a:pt x="1375578" y="0"/>
                </a:lnTo>
                <a:lnTo>
                  <a:pt x="1375578" y="152399"/>
                </a:lnTo>
                <a:close/>
              </a:path>
            </a:pathLst>
          </a:custGeom>
          <a:solidFill>
            <a:srgbClr val="F6C3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16341-04A0-F78B-0782-C006511DF8D0}"/>
              </a:ext>
            </a:extLst>
          </p:cNvPr>
          <p:cNvSpPr txBox="1"/>
          <p:nvPr/>
        </p:nvSpPr>
        <p:spPr>
          <a:xfrm>
            <a:off x="843662" y="1710551"/>
            <a:ext cx="658086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dirty="0">
                <a:solidFill>
                  <a:srgbClr val="002060"/>
                </a:solidFill>
              </a:rPr>
              <a:t>U okviru </a:t>
            </a:r>
            <a:r>
              <a:rPr lang="bs-Latn-BA" b="1" dirty="0">
                <a:solidFill>
                  <a:srgbClr val="C00000"/>
                </a:solidFill>
              </a:rPr>
              <a:t>Omnibus paketa </a:t>
            </a:r>
            <a:r>
              <a:rPr lang="bs-Latn-BA" dirty="0">
                <a:solidFill>
                  <a:srgbClr val="002060"/>
                </a:solidFill>
              </a:rPr>
              <a:t>predložene su brojne izmjene EU CBAM zakonodavstva kao dio smanjenja administrativnog opterećenja, dok se i dalje zadržava osnovni cilj suzbijanja curenja ugljika </a:t>
            </a:r>
          </a:p>
          <a:p>
            <a:pPr algn="just"/>
            <a:endParaRPr lang="bs-Latn-BA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b="1" dirty="0">
                <a:solidFill>
                  <a:srgbClr val="002060"/>
                </a:solidFill>
                <a:latin typeface="+mj-lt"/>
              </a:rPr>
              <a:t>Promjene pragova koje utiču na male uvoznike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sz="600" b="1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b="1" dirty="0">
                <a:solidFill>
                  <a:srgbClr val="002060"/>
                </a:solidFill>
                <a:latin typeface="+mj-lt"/>
              </a:rPr>
              <a:t>Pojednostavljenja koja utiču na velike CBAM uvoznike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sz="600" b="1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b="1" dirty="0">
                <a:solidFill>
                  <a:srgbClr val="002060"/>
                </a:solidFill>
                <a:latin typeface="+mj-lt"/>
              </a:rPr>
              <a:t>Ovlaštenje deklaranata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sz="600" b="1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b="1" dirty="0">
                <a:solidFill>
                  <a:srgbClr val="002060"/>
                </a:solidFill>
                <a:latin typeface="+mj-lt"/>
              </a:rPr>
              <a:t>Pojednostavljenje mjerenja emisija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sz="600" b="1" dirty="0">
              <a:solidFill>
                <a:srgbClr val="00206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s-Latn-BA" b="1" dirty="0">
                <a:solidFill>
                  <a:srgbClr val="002060"/>
                </a:solidFill>
                <a:latin typeface="+mj-lt"/>
              </a:rPr>
              <a:t>Pojednostavljenje zahtjeva za izvještavanje o CBAM –u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s-Latn-BA" b="1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ABADEB-1939-E4B1-EED7-CD12AB6F62BD}"/>
              </a:ext>
            </a:extLst>
          </p:cNvPr>
          <p:cNvSpPr/>
          <p:nvPr/>
        </p:nvSpPr>
        <p:spPr>
          <a:xfrm>
            <a:off x="7638579" y="1751358"/>
            <a:ext cx="4179709" cy="3431968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s-Latn-BA" b="1" i="1" dirty="0">
                <a:solidFill>
                  <a:srgbClr val="002060"/>
                </a:solidFill>
                <a:latin typeface="+mj-lt"/>
              </a:rPr>
              <a:t>De minimis 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prag, koji je prethodno bio postavljen na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150 EUR 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po pošiljci, sada je ažuriran na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100 tCO2 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ili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50 tona materijala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 na godišnjem nivou. Očekuje se da će ovo ukloniti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180.000 preduzeća 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iz obaveze izvještavanja u okviru CBAM-a, zadržavajući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10% uvoznika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 koji su obuhvatili </a:t>
            </a:r>
            <a:r>
              <a:rPr lang="bs-Latn-BA" b="1" dirty="0">
                <a:solidFill>
                  <a:srgbClr val="C00000"/>
                </a:solidFill>
                <a:latin typeface="+mj-lt"/>
              </a:rPr>
              <a:t>99% emisija</a:t>
            </a:r>
            <a:r>
              <a:rPr lang="bs-Latn-BA" b="1" dirty="0">
                <a:solidFill>
                  <a:srgbClr val="002060"/>
                </a:solidFill>
                <a:latin typeface="+mj-lt"/>
              </a:rPr>
              <a:t> uvezenih u EU</a:t>
            </a:r>
          </a:p>
        </p:txBody>
      </p:sp>
      <p:pic>
        <p:nvPicPr>
          <p:cNvPr id="8" name="object 45">
            <a:extLst>
              <a:ext uri="{FF2B5EF4-FFF2-40B4-BE49-F238E27FC236}">
                <a16:creationId xmlns:a16="http://schemas.microsoft.com/office/drawing/2014/main" id="{8E5CE86C-E97F-0E0D-91B5-4E7A77CA75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1986" y="226309"/>
            <a:ext cx="1950014" cy="8644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EF48512-5991-EAE7-7896-90CD40931DF1}"/>
              </a:ext>
            </a:extLst>
          </p:cNvPr>
          <p:cNvSpPr txBox="1">
            <a:spLocks/>
          </p:cNvSpPr>
          <p:nvPr/>
        </p:nvSpPr>
        <p:spPr>
          <a:xfrm>
            <a:off x="306419" y="658528"/>
            <a:ext cx="87848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BA" sz="3200" b="1" dirty="0">
              <a:solidFill>
                <a:srgbClr val="002060"/>
              </a:solidFill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C13B2C6F-79C0-748D-F284-0E7416F82037}"/>
              </a:ext>
            </a:extLst>
          </p:cNvPr>
          <p:cNvCxnSpPr>
            <a:cxnSpLocks/>
          </p:cNvCxnSpPr>
          <p:nvPr/>
        </p:nvCxnSpPr>
        <p:spPr>
          <a:xfrm flipV="1">
            <a:off x="6400800" y="2774605"/>
            <a:ext cx="1151906" cy="485430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5181E0-EC1D-1A4B-FCEA-B4B651131562}"/>
              </a:ext>
            </a:extLst>
          </p:cNvPr>
          <p:cNvSpPr txBox="1"/>
          <p:nvPr/>
        </p:nvSpPr>
        <p:spPr>
          <a:xfrm>
            <a:off x="601889" y="278883"/>
            <a:ext cx="9852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800" b="1" dirty="0">
                <a:solidFill>
                  <a:srgbClr val="002060"/>
                </a:solidFill>
                <a:latin typeface="+mj-lt"/>
              </a:rPr>
              <a:t>Pojednostavljenje CBAM-a iz regulatornog saopštenja EU Omnibus</a:t>
            </a:r>
          </a:p>
        </p:txBody>
      </p:sp>
    </p:spTree>
    <p:extLst>
      <p:ext uri="{BB962C8B-B14F-4D97-AF65-F5344CB8AC3E}">
        <p14:creationId xmlns:p14="http://schemas.microsoft.com/office/powerpoint/2010/main" val="112190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1621</Words>
  <Application>Microsoft Office PowerPoint</Application>
  <PresentationFormat>Widescreen</PresentationFormat>
  <Paragraphs>249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Poppins Bold</vt:lpstr>
      <vt:lpstr>Proxima Nova</vt:lpstr>
      <vt:lpstr>Times New Roman</vt:lpstr>
      <vt:lpstr>Wingdings</vt:lpstr>
      <vt:lpstr>Office Theme</vt:lpstr>
      <vt:lpstr>PowerPoint Presentation</vt:lpstr>
      <vt:lpstr>PowerPoint Presentation</vt:lpstr>
      <vt:lpstr>Integrisani energetski i klimatski plan Bosne i Hercegovine za period do 2030. godine - NECP</vt:lpstr>
      <vt:lpstr>PowerPoint Presentation</vt:lpstr>
      <vt:lpstr>Ključne politike i mjere NECP-a do 2030. godine</vt:lpstr>
      <vt:lpstr>Procjena investicija do 2030.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MoFTER</dc:creator>
  <cp:lastModifiedBy>Aida Haračić</cp:lastModifiedBy>
  <cp:revision>25</cp:revision>
  <dcterms:created xsi:type="dcterms:W3CDTF">2025-09-04T07:46:11Z</dcterms:created>
  <dcterms:modified xsi:type="dcterms:W3CDTF">2025-09-29T11:19:53Z</dcterms:modified>
</cp:coreProperties>
</file>