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48" r:id="rId2"/>
    <p:sldId id="354" r:id="rId3"/>
    <p:sldId id="355" r:id="rId4"/>
    <p:sldId id="411" r:id="rId5"/>
    <p:sldId id="357" r:id="rId6"/>
    <p:sldId id="407" r:id="rId7"/>
    <p:sldId id="405" r:id="rId8"/>
    <p:sldId id="408" r:id="rId9"/>
    <p:sldId id="391" r:id="rId10"/>
    <p:sldId id="386" r:id="rId11"/>
    <p:sldId id="409" r:id="rId12"/>
    <p:sldId id="410" r:id="rId13"/>
    <p:sldId id="414" r:id="rId14"/>
    <p:sldId id="415" r:id="rId15"/>
    <p:sldId id="416" r:id="rId16"/>
    <p:sldId id="412" r:id="rId17"/>
    <p:sldId id="413" r:id="rId18"/>
    <p:sldId id="351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2" d="100"/>
          <a:sy n="72" d="100"/>
        </p:scale>
        <p:origin x="-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emb\OneDrive\Radna%20povr&#353;ina\Udruzenje\2.%20Projekti\44.%20CBAM%20Bihac\Primjer%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List2!$C$4</c:f>
              <c:strCache>
                <c:ptCount val="1"/>
                <c:pt idx="0">
                  <c:v>CBAM faza ulaska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5.8923665791776131E-2"/>
                  <c:y val="-8.56135170603675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4CC-42F7-A9B8-5874CFACB74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List2!$B$6:$B$15</c:f>
              <c:strCache>
                <c:ptCount val="10"/>
                <c:pt idx="0">
                  <c:v>2025.</c:v>
                </c:pt>
                <c:pt idx="1">
                  <c:v>2026.</c:v>
                </c:pt>
                <c:pt idx="2">
                  <c:v>2027.</c:v>
                </c:pt>
                <c:pt idx="3">
                  <c:v>2028.</c:v>
                </c:pt>
                <c:pt idx="4">
                  <c:v>2029.</c:v>
                </c:pt>
                <c:pt idx="5">
                  <c:v>2030.</c:v>
                </c:pt>
                <c:pt idx="6">
                  <c:v>2031.</c:v>
                </c:pt>
                <c:pt idx="7">
                  <c:v>2032.</c:v>
                </c:pt>
                <c:pt idx="8">
                  <c:v>2033.</c:v>
                </c:pt>
                <c:pt idx="9">
                  <c:v>2034.</c:v>
                </c:pt>
              </c:strCache>
            </c:strRef>
          </c:cat>
          <c:val>
            <c:numRef>
              <c:f>List2!$C$6:$C$15</c:f>
              <c:numCache>
                <c:formatCode>0.00%</c:formatCode>
                <c:ptCount val="10"/>
                <c:pt idx="0">
                  <c:v>0</c:v>
                </c:pt>
                <c:pt idx="1">
                  <c:v>2.5000000000000001E-2</c:v>
                </c:pt>
                <c:pt idx="2">
                  <c:v>0.05</c:v>
                </c:pt>
                <c:pt idx="3">
                  <c:v>0.1</c:v>
                </c:pt>
                <c:pt idx="4">
                  <c:v>0.22500000000000001</c:v>
                </c:pt>
                <c:pt idx="5">
                  <c:v>0.51500000000000001</c:v>
                </c:pt>
                <c:pt idx="6">
                  <c:v>0.61</c:v>
                </c:pt>
                <c:pt idx="7">
                  <c:v>0.73499999999999999</c:v>
                </c:pt>
                <c:pt idx="8">
                  <c:v>0.86</c:v>
                </c:pt>
                <c:pt idx="9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4CC-42F7-A9B8-5874CFACB749}"/>
            </c:ext>
          </c:extLst>
        </c:ser>
        <c:ser>
          <c:idx val="1"/>
          <c:order val="1"/>
          <c:tx>
            <c:strRef>
              <c:f>List2!$D$4</c:f>
              <c:strCache>
                <c:ptCount val="1"/>
                <c:pt idx="0">
                  <c:v>EU ETS besplatne dozvole faza izlaska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4.5034776902887139E-2"/>
                  <c:y val="7.64235199766695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CC-42F7-A9B8-5874CFACB74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List2!$B$6:$B$15</c:f>
              <c:strCache>
                <c:ptCount val="10"/>
                <c:pt idx="0">
                  <c:v>2025.</c:v>
                </c:pt>
                <c:pt idx="1">
                  <c:v>2026.</c:v>
                </c:pt>
                <c:pt idx="2">
                  <c:v>2027.</c:v>
                </c:pt>
                <c:pt idx="3">
                  <c:v>2028.</c:v>
                </c:pt>
                <c:pt idx="4">
                  <c:v>2029.</c:v>
                </c:pt>
                <c:pt idx="5">
                  <c:v>2030.</c:v>
                </c:pt>
                <c:pt idx="6">
                  <c:v>2031.</c:v>
                </c:pt>
                <c:pt idx="7">
                  <c:v>2032.</c:v>
                </c:pt>
                <c:pt idx="8">
                  <c:v>2033.</c:v>
                </c:pt>
                <c:pt idx="9">
                  <c:v>2034.</c:v>
                </c:pt>
              </c:strCache>
            </c:strRef>
          </c:cat>
          <c:val>
            <c:numRef>
              <c:f>List2!$D$6:$D$15</c:f>
              <c:numCache>
                <c:formatCode>0.00%</c:formatCode>
                <c:ptCount val="10"/>
                <c:pt idx="0" formatCode="0%">
                  <c:v>1</c:v>
                </c:pt>
                <c:pt idx="1">
                  <c:v>0.97499999999999998</c:v>
                </c:pt>
                <c:pt idx="2">
                  <c:v>0.95</c:v>
                </c:pt>
                <c:pt idx="3">
                  <c:v>0.9</c:v>
                </c:pt>
                <c:pt idx="4">
                  <c:v>0.77500000000000002</c:v>
                </c:pt>
                <c:pt idx="5">
                  <c:v>0.48499999999999999</c:v>
                </c:pt>
                <c:pt idx="6">
                  <c:v>0.39</c:v>
                </c:pt>
                <c:pt idx="7">
                  <c:v>0.26500000000000001</c:v>
                </c:pt>
                <c:pt idx="8">
                  <c:v>0.14000000000000001</c:v>
                </c:pt>
                <c:pt idx="9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4CC-42F7-A9B8-5874CFACB74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7645952"/>
        <c:axId val="147647872"/>
      </c:lineChart>
      <c:catAx>
        <c:axId val="147645952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bs-Latn-BA"/>
                  <a:t>Godina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47647872"/>
        <c:crosses val="autoZero"/>
        <c:auto val="1"/>
        <c:lblAlgn val="ctr"/>
        <c:lblOffset val="100"/>
        <c:noMultiLvlLbl val="0"/>
      </c:catAx>
      <c:valAx>
        <c:axId val="147647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147645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1263C1-5544-421E-B18E-C057B0D6B532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bs-Latn-BA"/>
        </a:p>
      </dgm:t>
    </dgm:pt>
    <dgm:pt modelId="{E16E9442-A71A-4D0B-8626-85A9831FAA39}">
      <dgm:prSet phldrT="[Tekst]" custT="1"/>
      <dgm:spPr>
        <a:noFill/>
      </dgm:spPr>
      <dgm:t>
        <a:bodyPr/>
        <a:lstStyle/>
        <a:p>
          <a:r>
            <a:rPr lang="hr-HR" sz="2400" dirty="0">
              <a:solidFill>
                <a:schemeClr val="tx1"/>
              </a:solidFill>
            </a:rPr>
            <a:t>CEMENT</a:t>
          </a:r>
          <a:endParaRPr lang="bs-Latn-BA" sz="2400" dirty="0">
            <a:solidFill>
              <a:schemeClr val="tx1"/>
            </a:solidFill>
          </a:endParaRPr>
        </a:p>
      </dgm:t>
    </dgm:pt>
    <dgm:pt modelId="{C427584C-BA0F-480E-B488-94F031C23919}" type="parTrans" cxnId="{A4105113-2E10-482F-80B8-C2831339BB37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15FC4B67-3E74-44C3-842E-9F5AB06F8C4D}" type="sibTrans" cxnId="{A4105113-2E10-482F-80B8-C2831339BB37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63E3E681-FEC8-43C6-846E-97A1DBE38092}">
      <dgm:prSet phldrT="[Tekst]" custT="1"/>
      <dgm:spPr>
        <a:noFill/>
      </dgm:spPr>
      <dgm:t>
        <a:bodyPr/>
        <a:lstStyle/>
        <a:p>
          <a:r>
            <a:rPr lang="hr-HR" sz="2400" dirty="0">
              <a:solidFill>
                <a:schemeClr val="tx1"/>
              </a:solidFill>
            </a:rPr>
            <a:t>ALUMINIJ</a:t>
          </a:r>
          <a:endParaRPr lang="bs-Latn-BA" sz="2400" dirty="0">
            <a:solidFill>
              <a:schemeClr val="tx1"/>
            </a:solidFill>
          </a:endParaRPr>
        </a:p>
      </dgm:t>
    </dgm:pt>
    <dgm:pt modelId="{EE223DC4-ACCD-4A6D-AE99-DF9A1B2A6738}" type="parTrans" cxnId="{447199EA-148D-4FA9-A8B1-3B7CD4693C80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3E9E5D63-3592-4BFB-997C-4CCF5C3786EC}" type="sibTrans" cxnId="{447199EA-148D-4FA9-A8B1-3B7CD4693C80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A16E48BF-8783-4313-9C35-C1BD73646228}">
      <dgm:prSet phldrT="[Tekst]" custT="1"/>
      <dgm:spPr>
        <a:noFill/>
      </dgm:spPr>
      <dgm:t>
        <a:bodyPr/>
        <a:lstStyle/>
        <a:p>
          <a:r>
            <a:rPr lang="hr-HR" sz="2400" dirty="0">
              <a:solidFill>
                <a:schemeClr val="tx1"/>
              </a:solidFill>
            </a:rPr>
            <a:t>VJEŠTAČKA ĐUBRIVA</a:t>
          </a:r>
          <a:endParaRPr lang="bs-Latn-BA" sz="2400" dirty="0">
            <a:solidFill>
              <a:schemeClr val="tx1"/>
            </a:solidFill>
          </a:endParaRPr>
        </a:p>
      </dgm:t>
    </dgm:pt>
    <dgm:pt modelId="{C6EE0D25-39BD-4AD7-952E-2DD049568CAB}" type="parTrans" cxnId="{867F4998-7CB3-4EBF-AA85-0D53F4DA8580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556B3937-41EB-4980-BF3D-1D8635F952E6}" type="sibTrans" cxnId="{867F4998-7CB3-4EBF-AA85-0D53F4DA8580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38E2BF08-B684-4766-AE63-CD5AFFAF64F0}">
      <dgm:prSet phldrT="[Tekst]" custT="1"/>
      <dgm:spPr>
        <a:noFill/>
      </dgm:spPr>
      <dgm:t>
        <a:bodyPr/>
        <a:lstStyle/>
        <a:p>
          <a:r>
            <a:rPr lang="hr-HR" sz="2400" dirty="0">
              <a:solidFill>
                <a:schemeClr val="tx1"/>
              </a:solidFill>
            </a:rPr>
            <a:t>ELEKTRIČNA ENERGIJA</a:t>
          </a:r>
          <a:endParaRPr lang="bs-Latn-BA" sz="2400" dirty="0">
            <a:solidFill>
              <a:schemeClr val="tx1"/>
            </a:solidFill>
          </a:endParaRPr>
        </a:p>
      </dgm:t>
    </dgm:pt>
    <dgm:pt modelId="{4DD3DD54-7C5C-4708-9286-7117ADB37F87}" type="parTrans" cxnId="{D5DC22AD-1208-4186-AB4E-D09544EA2F4F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675ED979-4D14-4BE1-A15F-9624D93BE4F8}" type="sibTrans" cxnId="{D5DC22AD-1208-4186-AB4E-D09544EA2F4F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2DF5F952-52B5-423A-8B06-41FAE3EB588D}">
      <dgm:prSet phldrT="[Tekst]" custT="1"/>
      <dgm:spPr>
        <a:noFill/>
      </dgm:spPr>
      <dgm:t>
        <a:bodyPr/>
        <a:lstStyle/>
        <a:p>
          <a:r>
            <a:rPr lang="hr-HR" sz="2400" dirty="0">
              <a:solidFill>
                <a:schemeClr val="tx1"/>
              </a:solidFill>
            </a:rPr>
            <a:t>VODONIK</a:t>
          </a:r>
          <a:endParaRPr lang="bs-Latn-BA" sz="2400" dirty="0">
            <a:solidFill>
              <a:schemeClr val="tx1"/>
            </a:solidFill>
          </a:endParaRPr>
        </a:p>
      </dgm:t>
    </dgm:pt>
    <dgm:pt modelId="{07FD4E89-26D8-43DC-8B8F-4F5858783440}" type="parTrans" cxnId="{F8BB5CB0-14F6-41BA-9217-82912040F9C1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1DAC31AD-4454-4D2F-9700-EBC1F66D37E7}" type="sibTrans" cxnId="{F8BB5CB0-14F6-41BA-9217-82912040F9C1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66A2537C-4EB0-491F-B22B-78CAF72A4E5A}">
      <dgm:prSet phldrT="[Tekst]" custT="1"/>
      <dgm:spPr>
        <a:noFill/>
      </dgm:spPr>
      <dgm:t>
        <a:bodyPr/>
        <a:lstStyle/>
        <a:p>
          <a:r>
            <a:rPr lang="hr-HR" sz="2400">
              <a:solidFill>
                <a:schemeClr val="tx1"/>
              </a:solidFill>
            </a:rPr>
            <a:t>ŽELJEZO I ČELIK</a:t>
          </a:r>
          <a:endParaRPr lang="bs-Latn-BA" sz="2400">
            <a:solidFill>
              <a:schemeClr val="tx1"/>
            </a:solidFill>
          </a:endParaRPr>
        </a:p>
      </dgm:t>
    </dgm:pt>
    <dgm:pt modelId="{68633139-DEC4-44D3-9B02-C126442FCB2D}" type="parTrans" cxnId="{3D409E13-C15E-4A40-AA24-19D91F85C1FB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2D17436E-3DA7-44CC-8E74-ED3A023B7CCB}" type="sibTrans" cxnId="{3D409E13-C15E-4A40-AA24-19D91F85C1FB}">
      <dgm:prSet/>
      <dgm:spPr/>
      <dgm:t>
        <a:bodyPr/>
        <a:lstStyle/>
        <a:p>
          <a:endParaRPr lang="bs-Latn-BA" sz="2400">
            <a:solidFill>
              <a:schemeClr val="tx1"/>
            </a:solidFill>
          </a:endParaRPr>
        </a:p>
      </dgm:t>
    </dgm:pt>
    <dgm:pt modelId="{E824182C-A111-4A75-B298-D2BD2C33B52D}" type="pres">
      <dgm:prSet presAssocID="{8F1263C1-5544-421E-B18E-C057B0D6B53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C299B0-58A3-4F2B-884D-D2FB8BB1157D}" type="pres">
      <dgm:prSet presAssocID="{E16E9442-A71A-4D0B-8626-85A9831FAA3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6754D2-E3B6-46A8-A320-7DC7A50C68FA}" type="pres">
      <dgm:prSet presAssocID="{15FC4B67-3E74-44C3-842E-9F5AB06F8C4D}" presName="sibTrans" presStyleCnt="0"/>
      <dgm:spPr/>
    </dgm:pt>
    <dgm:pt modelId="{183FED39-85B4-4ACC-A403-FC4E578119C7}" type="pres">
      <dgm:prSet presAssocID="{63E3E681-FEC8-43C6-846E-97A1DBE38092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65E210-C3F8-492B-92F3-D9B8256583E0}" type="pres">
      <dgm:prSet presAssocID="{3E9E5D63-3592-4BFB-997C-4CCF5C3786EC}" presName="sibTrans" presStyleCnt="0"/>
      <dgm:spPr/>
    </dgm:pt>
    <dgm:pt modelId="{D209C4F4-9E9D-4743-8FB4-3074379BC534}" type="pres">
      <dgm:prSet presAssocID="{A16E48BF-8783-4313-9C35-C1BD7364622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7FDF5E-3C57-4A49-9A77-A5DB2A9187D7}" type="pres">
      <dgm:prSet presAssocID="{556B3937-41EB-4980-BF3D-1D8635F952E6}" presName="sibTrans" presStyleCnt="0"/>
      <dgm:spPr/>
    </dgm:pt>
    <dgm:pt modelId="{99C249CA-FA9E-40D6-BEB1-FA2780902F1D}" type="pres">
      <dgm:prSet presAssocID="{38E2BF08-B684-4766-AE63-CD5AFFAF64F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13A422-527B-4E19-BB44-88D8541F9D05}" type="pres">
      <dgm:prSet presAssocID="{675ED979-4D14-4BE1-A15F-9624D93BE4F8}" presName="sibTrans" presStyleCnt="0"/>
      <dgm:spPr/>
    </dgm:pt>
    <dgm:pt modelId="{960CB2C8-4A7C-40F7-A0F3-F1F4CE9F7976}" type="pres">
      <dgm:prSet presAssocID="{2DF5F952-52B5-423A-8B06-41FAE3EB588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8EC994-8907-467C-96D2-B8E6E49A4FDD}" type="pres">
      <dgm:prSet presAssocID="{1DAC31AD-4454-4D2F-9700-EBC1F66D37E7}" presName="sibTrans" presStyleCnt="0"/>
      <dgm:spPr/>
    </dgm:pt>
    <dgm:pt modelId="{7C8EA28D-2B16-464C-8265-F78AF7BE307F}" type="pres">
      <dgm:prSet presAssocID="{66A2537C-4EB0-491F-B22B-78CAF72A4E5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7F4998-7CB3-4EBF-AA85-0D53F4DA8580}" srcId="{8F1263C1-5544-421E-B18E-C057B0D6B532}" destId="{A16E48BF-8783-4313-9C35-C1BD73646228}" srcOrd="2" destOrd="0" parTransId="{C6EE0D25-39BD-4AD7-952E-2DD049568CAB}" sibTransId="{556B3937-41EB-4980-BF3D-1D8635F952E6}"/>
    <dgm:cxn modelId="{7F0E91DC-FEA6-4D26-A911-A20F9AC33AB2}" type="presOf" srcId="{38E2BF08-B684-4766-AE63-CD5AFFAF64F0}" destId="{99C249CA-FA9E-40D6-BEB1-FA2780902F1D}" srcOrd="0" destOrd="0" presId="urn:microsoft.com/office/officeart/2005/8/layout/default"/>
    <dgm:cxn modelId="{5AE1AA4C-944B-487B-8F5C-00866CCBD8C3}" type="presOf" srcId="{E16E9442-A71A-4D0B-8626-85A9831FAA39}" destId="{C7C299B0-58A3-4F2B-884D-D2FB8BB1157D}" srcOrd="0" destOrd="0" presId="urn:microsoft.com/office/officeart/2005/8/layout/default"/>
    <dgm:cxn modelId="{F8BB5CB0-14F6-41BA-9217-82912040F9C1}" srcId="{8F1263C1-5544-421E-B18E-C057B0D6B532}" destId="{2DF5F952-52B5-423A-8B06-41FAE3EB588D}" srcOrd="4" destOrd="0" parTransId="{07FD4E89-26D8-43DC-8B8F-4F5858783440}" sibTransId="{1DAC31AD-4454-4D2F-9700-EBC1F66D37E7}"/>
    <dgm:cxn modelId="{52CB2FA1-CD5C-49D9-A751-24D48B59CCE5}" type="presOf" srcId="{66A2537C-4EB0-491F-B22B-78CAF72A4E5A}" destId="{7C8EA28D-2B16-464C-8265-F78AF7BE307F}" srcOrd="0" destOrd="0" presId="urn:microsoft.com/office/officeart/2005/8/layout/default"/>
    <dgm:cxn modelId="{447199EA-148D-4FA9-A8B1-3B7CD4693C80}" srcId="{8F1263C1-5544-421E-B18E-C057B0D6B532}" destId="{63E3E681-FEC8-43C6-846E-97A1DBE38092}" srcOrd="1" destOrd="0" parTransId="{EE223DC4-ACCD-4A6D-AE99-DF9A1B2A6738}" sibTransId="{3E9E5D63-3592-4BFB-997C-4CCF5C3786EC}"/>
    <dgm:cxn modelId="{D5DC22AD-1208-4186-AB4E-D09544EA2F4F}" srcId="{8F1263C1-5544-421E-B18E-C057B0D6B532}" destId="{38E2BF08-B684-4766-AE63-CD5AFFAF64F0}" srcOrd="3" destOrd="0" parTransId="{4DD3DD54-7C5C-4708-9286-7117ADB37F87}" sibTransId="{675ED979-4D14-4BE1-A15F-9624D93BE4F8}"/>
    <dgm:cxn modelId="{9F919A1F-F200-4A76-A4D8-1FCC3FC792B0}" type="presOf" srcId="{8F1263C1-5544-421E-B18E-C057B0D6B532}" destId="{E824182C-A111-4A75-B298-D2BD2C33B52D}" srcOrd="0" destOrd="0" presId="urn:microsoft.com/office/officeart/2005/8/layout/default"/>
    <dgm:cxn modelId="{78DB599A-8802-4777-9A50-5FF57718C82B}" type="presOf" srcId="{A16E48BF-8783-4313-9C35-C1BD73646228}" destId="{D209C4F4-9E9D-4743-8FB4-3074379BC534}" srcOrd="0" destOrd="0" presId="urn:microsoft.com/office/officeart/2005/8/layout/default"/>
    <dgm:cxn modelId="{A4105113-2E10-482F-80B8-C2831339BB37}" srcId="{8F1263C1-5544-421E-B18E-C057B0D6B532}" destId="{E16E9442-A71A-4D0B-8626-85A9831FAA39}" srcOrd="0" destOrd="0" parTransId="{C427584C-BA0F-480E-B488-94F031C23919}" sibTransId="{15FC4B67-3E74-44C3-842E-9F5AB06F8C4D}"/>
    <dgm:cxn modelId="{3D409E13-C15E-4A40-AA24-19D91F85C1FB}" srcId="{8F1263C1-5544-421E-B18E-C057B0D6B532}" destId="{66A2537C-4EB0-491F-B22B-78CAF72A4E5A}" srcOrd="5" destOrd="0" parTransId="{68633139-DEC4-44D3-9B02-C126442FCB2D}" sibTransId="{2D17436E-3DA7-44CC-8E74-ED3A023B7CCB}"/>
    <dgm:cxn modelId="{FA5A305C-6E61-4892-BB6F-7C4D9C93432E}" type="presOf" srcId="{63E3E681-FEC8-43C6-846E-97A1DBE38092}" destId="{183FED39-85B4-4ACC-A403-FC4E578119C7}" srcOrd="0" destOrd="0" presId="urn:microsoft.com/office/officeart/2005/8/layout/default"/>
    <dgm:cxn modelId="{068240FD-0B2F-451E-9169-D29B52A4D0E5}" type="presOf" srcId="{2DF5F952-52B5-423A-8B06-41FAE3EB588D}" destId="{960CB2C8-4A7C-40F7-A0F3-F1F4CE9F7976}" srcOrd="0" destOrd="0" presId="urn:microsoft.com/office/officeart/2005/8/layout/default"/>
    <dgm:cxn modelId="{CAAFA981-D572-408C-9B8A-E703D71BE22A}" type="presParOf" srcId="{E824182C-A111-4A75-B298-D2BD2C33B52D}" destId="{C7C299B0-58A3-4F2B-884D-D2FB8BB1157D}" srcOrd="0" destOrd="0" presId="urn:microsoft.com/office/officeart/2005/8/layout/default"/>
    <dgm:cxn modelId="{073077F5-BF0F-4692-8E65-B073CA4A8B63}" type="presParOf" srcId="{E824182C-A111-4A75-B298-D2BD2C33B52D}" destId="{996754D2-E3B6-46A8-A320-7DC7A50C68FA}" srcOrd="1" destOrd="0" presId="urn:microsoft.com/office/officeart/2005/8/layout/default"/>
    <dgm:cxn modelId="{69E9F720-8B18-4EA1-8672-9779FA60277F}" type="presParOf" srcId="{E824182C-A111-4A75-B298-D2BD2C33B52D}" destId="{183FED39-85B4-4ACC-A403-FC4E578119C7}" srcOrd="2" destOrd="0" presId="urn:microsoft.com/office/officeart/2005/8/layout/default"/>
    <dgm:cxn modelId="{2A8E8083-6673-44E4-BCBA-7E0F8567F292}" type="presParOf" srcId="{E824182C-A111-4A75-B298-D2BD2C33B52D}" destId="{0865E210-C3F8-492B-92F3-D9B8256583E0}" srcOrd="3" destOrd="0" presId="urn:microsoft.com/office/officeart/2005/8/layout/default"/>
    <dgm:cxn modelId="{A0432F9D-B950-42FB-997E-AF6BDDB43B40}" type="presParOf" srcId="{E824182C-A111-4A75-B298-D2BD2C33B52D}" destId="{D209C4F4-9E9D-4743-8FB4-3074379BC534}" srcOrd="4" destOrd="0" presId="urn:microsoft.com/office/officeart/2005/8/layout/default"/>
    <dgm:cxn modelId="{870FD623-8F9C-46EA-A1C6-9FCADE7E2D4A}" type="presParOf" srcId="{E824182C-A111-4A75-B298-D2BD2C33B52D}" destId="{DF7FDF5E-3C57-4A49-9A77-A5DB2A9187D7}" srcOrd="5" destOrd="0" presId="urn:microsoft.com/office/officeart/2005/8/layout/default"/>
    <dgm:cxn modelId="{C7F6995F-88E7-4C6C-BEDA-04F95425CF10}" type="presParOf" srcId="{E824182C-A111-4A75-B298-D2BD2C33B52D}" destId="{99C249CA-FA9E-40D6-BEB1-FA2780902F1D}" srcOrd="6" destOrd="0" presId="urn:microsoft.com/office/officeart/2005/8/layout/default"/>
    <dgm:cxn modelId="{577C5ECC-ADE6-46F6-89FE-D399980D57A5}" type="presParOf" srcId="{E824182C-A111-4A75-B298-D2BD2C33B52D}" destId="{A113A422-527B-4E19-BB44-88D8541F9D05}" srcOrd="7" destOrd="0" presId="urn:microsoft.com/office/officeart/2005/8/layout/default"/>
    <dgm:cxn modelId="{6EEF24F3-4BF5-40A5-983A-5018DBF0C8FF}" type="presParOf" srcId="{E824182C-A111-4A75-B298-D2BD2C33B52D}" destId="{960CB2C8-4A7C-40F7-A0F3-F1F4CE9F7976}" srcOrd="8" destOrd="0" presId="urn:microsoft.com/office/officeart/2005/8/layout/default"/>
    <dgm:cxn modelId="{C94356C3-A0CE-4E19-91EA-B16FA47DEA29}" type="presParOf" srcId="{E824182C-A111-4A75-B298-D2BD2C33B52D}" destId="{CE8EC994-8907-467C-96D2-B8E6E49A4FDD}" srcOrd="9" destOrd="0" presId="urn:microsoft.com/office/officeart/2005/8/layout/default"/>
    <dgm:cxn modelId="{D4C09B25-CA35-4D25-8566-AF747AD01D23}" type="presParOf" srcId="{E824182C-A111-4A75-B298-D2BD2C33B52D}" destId="{7C8EA28D-2B16-464C-8265-F78AF7BE307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299B0-58A3-4F2B-884D-D2FB8BB1157D}">
      <dsp:nvSpPr>
        <dsp:cNvPr id="0" name=""/>
        <dsp:cNvSpPr/>
      </dsp:nvSpPr>
      <dsp:spPr>
        <a:xfrm>
          <a:off x="0" y="161516"/>
          <a:ext cx="2124489" cy="1274693"/>
        </a:xfrm>
        <a:prstGeom prst="rect">
          <a:avLst/>
        </a:pr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CEMENT</a:t>
          </a:r>
          <a:endParaRPr lang="bs-Latn-BA" sz="2400" kern="1200" dirty="0">
            <a:solidFill>
              <a:schemeClr val="tx1"/>
            </a:solidFill>
          </a:endParaRPr>
        </a:p>
      </dsp:txBody>
      <dsp:txXfrm>
        <a:off x="0" y="161516"/>
        <a:ext cx="2124489" cy="1274693"/>
      </dsp:txXfrm>
    </dsp:sp>
    <dsp:sp modelId="{183FED39-85B4-4ACC-A403-FC4E578119C7}">
      <dsp:nvSpPr>
        <dsp:cNvPr id="0" name=""/>
        <dsp:cNvSpPr/>
      </dsp:nvSpPr>
      <dsp:spPr>
        <a:xfrm>
          <a:off x="2336938" y="161516"/>
          <a:ext cx="2124489" cy="1274693"/>
        </a:xfrm>
        <a:prstGeom prst="rect">
          <a:avLst/>
        </a:pr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ALUMINIJ</a:t>
          </a:r>
          <a:endParaRPr lang="bs-Latn-BA" sz="2400" kern="1200" dirty="0">
            <a:solidFill>
              <a:schemeClr val="tx1"/>
            </a:solidFill>
          </a:endParaRPr>
        </a:p>
      </dsp:txBody>
      <dsp:txXfrm>
        <a:off x="2336938" y="161516"/>
        <a:ext cx="2124489" cy="1274693"/>
      </dsp:txXfrm>
    </dsp:sp>
    <dsp:sp modelId="{D209C4F4-9E9D-4743-8FB4-3074379BC534}">
      <dsp:nvSpPr>
        <dsp:cNvPr id="0" name=""/>
        <dsp:cNvSpPr/>
      </dsp:nvSpPr>
      <dsp:spPr>
        <a:xfrm>
          <a:off x="4673876" y="161516"/>
          <a:ext cx="2124489" cy="1274693"/>
        </a:xfrm>
        <a:prstGeom prst="rect">
          <a:avLst/>
        </a:pr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VJEŠTAČKA ĐUBRIVA</a:t>
          </a:r>
          <a:endParaRPr lang="bs-Latn-BA" sz="2400" kern="1200" dirty="0">
            <a:solidFill>
              <a:schemeClr val="tx1"/>
            </a:solidFill>
          </a:endParaRPr>
        </a:p>
      </dsp:txBody>
      <dsp:txXfrm>
        <a:off x="4673876" y="161516"/>
        <a:ext cx="2124489" cy="1274693"/>
      </dsp:txXfrm>
    </dsp:sp>
    <dsp:sp modelId="{99C249CA-FA9E-40D6-BEB1-FA2780902F1D}">
      <dsp:nvSpPr>
        <dsp:cNvPr id="0" name=""/>
        <dsp:cNvSpPr/>
      </dsp:nvSpPr>
      <dsp:spPr>
        <a:xfrm>
          <a:off x="0" y="1648659"/>
          <a:ext cx="2124489" cy="1274693"/>
        </a:xfrm>
        <a:prstGeom prst="rect">
          <a:avLst/>
        </a:pr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ELEKTRIČNA ENERGIJA</a:t>
          </a:r>
          <a:endParaRPr lang="bs-Latn-BA" sz="2400" kern="1200" dirty="0">
            <a:solidFill>
              <a:schemeClr val="tx1"/>
            </a:solidFill>
          </a:endParaRPr>
        </a:p>
      </dsp:txBody>
      <dsp:txXfrm>
        <a:off x="0" y="1648659"/>
        <a:ext cx="2124489" cy="1274693"/>
      </dsp:txXfrm>
    </dsp:sp>
    <dsp:sp modelId="{960CB2C8-4A7C-40F7-A0F3-F1F4CE9F7976}">
      <dsp:nvSpPr>
        <dsp:cNvPr id="0" name=""/>
        <dsp:cNvSpPr/>
      </dsp:nvSpPr>
      <dsp:spPr>
        <a:xfrm>
          <a:off x="2336938" y="1648659"/>
          <a:ext cx="2124489" cy="1274693"/>
        </a:xfrm>
        <a:prstGeom prst="rect">
          <a:avLst/>
        </a:pr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>
              <a:solidFill>
                <a:schemeClr val="tx1"/>
              </a:solidFill>
            </a:rPr>
            <a:t>VODONIK</a:t>
          </a:r>
          <a:endParaRPr lang="bs-Latn-BA" sz="2400" kern="1200" dirty="0">
            <a:solidFill>
              <a:schemeClr val="tx1"/>
            </a:solidFill>
          </a:endParaRPr>
        </a:p>
      </dsp:txBody>
      <dsp:txXfrm>
        <a:off x="2336938" y="1648659"/>
        <a:ext cx="2124489" cy="1274693"/>
      </dsp:txXfrm>
    </dsp:sp>
    <dsp:sp modelId="{7C8EA28D-2B16-464C-8265-F78AF7BE307F}">
      <dsp:nvSpPr>
        <dsp:cNvPr id="0" name=""/>
        <dsp:cNvSpPr/>
      </dsp:nvSpPr>
      <dsp:spPr>
        <a:xfrm>
          <a:off x="4673876" y="1648659"/>
          <a:ext cx="2124489" cy="1274693"/>
        </a:xfrm>
        <a:prstGeom prst="rect">
          <a:avLst/>
        </a:pr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>
              <a:solidFill>
                <a:schemeClr val="tx1"/>
              </a:solidFill>
            </a:rPr>
            <a:t>ŽELJEZO I ČELIK</a:t>
          </a:r>
          <a:endParaRPr lang="bs-Latn-BA" sz="2400" kern="1200">
            <a:solidFill>
              <a:schemeClr val="tx1"/>
            </a:solidFill>
          </a:endParaRPr>
        </a:p>
      </dsp:txBody>
      <dsp:txXfrm>
        <a:off x="4673876" y="1648659"/>
        <a:ext cx="2124489" cy="12746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Rezervirano mjesto podatak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E64F7A-F4D7-4B32-9F1C-AC7949920637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Rezervirano mjesto bilješ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F4E16-00B1-4725-85BE-589E30057C3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90216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š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35151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B1797AAB-FDA3-7BD7-8FCF-6CB28C573C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218D69ED-EFFE-2289-EF99-D79403D6C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bs-Latn-BA"/>
              <a:t>Kliknite kako biste dodali stil podnaslova matrice</a:t>
            </a:r>
          </a:p>
        </p:txBody>
      </p:sp>
      <p:sp>
        <p:nvSpPr>
          <p:cNvPr id="4" name="Rezervirano mjesto podataka 3">
            <a:extLst>
              <a:ext uri="{FF2B5EF4-FFF2-40B4-BE49-F238E27FC236}">
                <a16:creationId xmlns:a16="http://schemas.microsoft.com/office/drawing/2014/main" xmlns="" id="{D5C49B7C-77C6-4CAA-55AD-A8FF06D9D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1A831A49-3871-6E1C-4453-3127994F5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118D566-02F5-1B31-BB25-7846363C8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503747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F41C8AA-7861-B7CD-7279-874A8F205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za vertikalni tekst 2">
            <a:extLst>
              <a:ext uri="{FF2B5EF4-FFF2-40B4-BE49-F238E27FC236}">
                <a16:creationId xmlns:a16="http://schemas.microsoft.com/office/drawing/2014/main" xmlns="" id="{415EEBC1-52AA-3D7D-8267-1CD6779544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4" name="Rezervirano mjesto podataka 3">
            <a:extLst>
              <a:ext uri="{FF2B5EF4-FFF2-40B4-BE49-F238E27FC236}">
                <a16:creationId xmlns:a16="http://schemas.microsoft.com/office/drawing/2014/main" xmlns="" id="{6C74F4F4-34D9-65FB-3B14-CDF4703C9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2B36BC70-8923-F6DB-A7A9-F2D6F7C1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A1B5AD8F-789B-003F-8076-CCE695B6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75981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>
            <a:extLst>
              <a:ext uri="{FF2B5EF4-FFF2-40B4-BE49-F238E27FC236}">
                <a16:creationId xmlns:a16="http://schemas.microsoft.com/office/drawing/2014/main" xmlns="" id="{BA28B2B2-4BA0-D111-4191-D6AC620E1E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za vertikalni tekst 2">
            <a:extLst>
              <a:ext uri="{FF2B5EF4-FFF2-40B4-BE49-F238E27FC236}">
                <a16:creationId xmlns:a16="http://schemas.microsoft.com/office/drawing/2014/main" xmlns="" id="{88946537-2E97-7611-165C-5B530F937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4" name="Rezervirano mjesto podataka 3">
            <a:extLst>
              <a:ext uri="{FF2B5EF4-FFF2-40B4-BE49-F238E27FC236}">
                <a16:creationId xmlns:a16="http://schemas.microsoft.com/office/drawing/2014/main" xmlns="" id="{1CCFC0B2-9231-030A-1CAF-44B7E9450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5B0722-42A3-8952-9184-405624DCF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E3F235F4-E4EF-7049-6A45-E32AD8BFD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24079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2E30C1C2-BB01-26B6-4FF9-758F964B4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2F9710E-4850-2396-BBDD-56C2941F2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4" name="Rezervirano mjesto podataka 3">
            <a:extLst>
              <a:ext uri="{FF2B5EF4-FFF2-40B4-BE49-F238E27FC236}">
                <a16:creationId xmlns:a16="http://schemas.microsoft.com/office/drawing/2014/main" xmlns="" id="{1780A8DF-6EF7-8E56-52E5-6ACC6E04B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0E12303-1357-CA1F-70A3-C56A2428D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81D0744-7264-C7A6-811D-A4B2BC20F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059027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DF713F-2EED-B8CD-C1CF-46BBCC03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25C15D49-6A72-D2F2-968F-597FF21B6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bs-Latn-BA"/>
              <a:t>Kliknite da uredite stilove glavnog teksta</a:t>
            </a:r>
          </a:p>
        </p:txBody>
      </p:sp>
      <p:sp>
        <p:nvSpPr>
          <p:cNvPr id="4" name="Rezervirano mjesto podataka 3">
            <a:extLst>
              <a:ext uri="{FF2B5EF4-FFF2-40B4-BE49-F238E27FC236}">
                <a16:creationId xmlns:a16="http://schemas.microsoft.com/office/drawing/2014/main" xmlns="" id="{72DBB960-D705-583A-DF44-122F238BC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8A956FE-DBC0-2C28-3961-2B835950B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A4AAE07E-732F-BADD-608D-1C13A4EBF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8753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D448CB5F-F795-118A-0051-8ADF774E1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27DE16E1-BF65-50DD-3346-4FB9971487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C2ADCC5F-9C3F-E6CC-C3E7-FA1A92ED9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5" name="Rezervirano mjesto podataka 4">
            <a:extLst>
              <a:ext uri="{FF2B5EF4-FFF2-40B4-BE49-F238E27FC236}">
                <a16:creationId xmlns:a16="http://schemas.microsoft.com/office/drawing/2014/main" xmlns="" id="{D236A86E-C8B6-45AC-4E88-821A13B2C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DB688944-F991-D218-F2CB-185E27954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9D60932E-2DCA-54E1-25DE-7E5BE159D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1678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594ACD0-94C8-75D1-B52A-D35CB0A89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03E94526-6F08-4396-CB2E-D28EB5378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/>
              <a:t>Kliknite da uredite stilove glavnog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DECF0B49-3643-5E23-E9EE-1A75BD053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7041206-BB4E-1A0A-7D7F-34E4F2F2D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/>
              <a:t>Kliknite da uredite stilove glavnog teksta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76877E93-3722-E7DF-5B5A-FE48AA6BF5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7" name="Rezervirano mjesto podataka 6">
            <a:extLst>
              <a:ext uri="{FF2B5EF4-FFF2-40B4-BE49-F238E27FC236}">
                <a16:creationId xmlns:a16="http://schemas.microsoft.com/office/drawing/2014/main" xmlns="" id="{FE314015-B55B-64A8-D5D5-8967C218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0A8E35E4-C632-AA5B-0847-C3DB98BA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085B43FC-9C7C-747A-4BEF-FC45A1523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18159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E1DD030-EAA4-0D11-4A50-0788C0691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podataka 2">
            <a:extLst>
              <a:ext uri="{FF2B5EF4-FFF2-40B4-BE49-F238E27FC236}">
                <a16:creationId xmlns:a16="http://schemas.microsoft.com/office/drawing/2014/main" xmlns="" id="{21204ABC-DE43-4569-F5B1-0731AE42C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9F21F6B7-94E0-A09E-C4F2-891C43E8D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1FF3F03A-1F1A-04EB-4239-E6680A3DA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38853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podataka 1">
            <a:extLst>
              <a:ext uri="{FF2B5EF4-FFF2-40B4-BE49-F238E27FC236}">
                <a16:creationId xmlns:a16="http://schemas.microsoft.com/office/drawing/2014/main" xmlns="" id="{F2C9EBF1-7861-E48C-1D25-F91D7D72D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2A0AF6BC-C99C-8019-CEAD-DE783FC2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1450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2EE20FA-7E40-0F4B-2EFD-9A3428D5D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9D8B5899-8127-41AC-2B17-580AD3EED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B0665F92-600D-5200-7698-87C2CDD00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s-Latn-BA"/>
              <a:t>Kliknite da uredite stilove glavnog teksta</a:t>
            </a:r>
          </a:p>
        </p:txBody>
      </p:sp>
      <p:sp>
        <p:nvSpPr>
          <p:cNvPr id="5" name="Rezervirano mjesto podataka 4">
            <a:extLst>
              <a:ext uri="{FF2B5EF4-FFF2-40B4-BE49-F238E27FC236}">
                <a16:creationId xmlns:a16="http://schemas.microsoft.com/office/drawing/2014/main" xmlns="" id="{D30FE0B5-E660-6819-F216-1A5A0ECE0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D783ACEF-8F2F-6F53-81DE-43EE4370F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5DA7BE5E-932B-E1A2-9A2D-05068F312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7034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CC04199B-3723-12A2-ED40-65A8B2B36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za slike 2">
            <a:extLst>
              <a:ext uri="{FF2B5EF4-FFF2-40B4-BE49-F238E27FC236}">
                <a16:creationId xmlns:a16="http://schemas.microsoft.com/office/drawing/2014/main" xmlns="" id="{2C4A3CAE-EB50-2BED-398E-477CA2483C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36BA0BFA-2A3C-710F-82A6-542BF09D4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bs-Latn-BA"/>
              <a:t>Kliknite da uredite stilove glavnog teksta</a:t>
            </a:r>
          </a:p>
        </p:txBody>
      </p:sp>
      <p:sp>
        <p:nvSpPr>
          <p:cNvPr id="5" name="Rezervirano mjesto podataka 4">
            <a:extLst>
              <a:ext uri="{FF2B5EF4-FFF2-40B4-BE49-F238E27FC236}">
                <a16:creationId xmlns:a16="http://schemas.microsoft.com/office/drawing/2014/main" xmlns="" id="{4F876674-FF85-F05C-EAEA-6D07F7C76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289A7822-A9D0-348E-14F3-AA3231AB3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F4BFF228-E26D-64B2-8AA6-01F9330A3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913378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014D9BBF-465D-C471-DD5C-8E889BA91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s-Latn-BA"/>
              <a:t>Kliknite kako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0D1C0EEB-04B7-EAAC-7B42-94724A1EE5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s-Latn-BA"/>
              <a:t>Kliknite da uredite stilove glavnog teksta</a:t>
            </a:r>
          </a:p>
          <a:p>
            <a:pPr lvl="1"/>
            <a:r>
              <a:rPr lang="bs-Latn-BA"/>
              <a:t>Drugi nivo</a:t>
            </a:r>
          </a:p>
          <a:p>
            <a:pPr lvl="2"/>
            <a:r>
              <a:rPr lang="bs-Latn-BA"/>
              <a:t>Treći nivo</a:t>
            </a:r>
          </a:p>
          <a:p>
            <a:pPr lvl="3"/>
            <a:r>
              <a:rPr lang="bs-Latn-BA"/>
              <a:t>Četvrti nivo</a:t>
            </a:r>
          </a:p>
          <a:p>
            <a:pPr lvl="4"/>
            <a:r>
              <a:rPr lang="bs-Latn-BA"/>
              <a:t>Peti nivo</a:t>
            </a:r>
          </a:p>
        </p:txBody>
      </p:sp>
      <p:sp>
        <p:nvSpPr>
          <p:cNvPr id="4" name="Rezervirano mjesto podataka 3">
            <a:extLst>
              <a:ext uri="{FF2B5EF4-FFF2-40B4-BE49-F238E27FC236}">
                <a16:creationId xmlns:a16="http://schemas.microsoft.com/office/drawing/2014/main" xmlns="" id="{E060DD24-5F38-E1E1-EB1D-77D4E99C4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31A56A-7335-42F0-8B7E-8AB4967F875D}" type="datetimeFigureOut">
              <a:rPr lang="bs-Latn-BA" smtClean="0"/>
              <a:t>28. 9. 2025.</a:t>
            </a:fld>
            <a:endParaRPr lang="bs-Latn-BA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029152F-A62B-E52F-E5CC-631CDB09ED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bs-Latn-BA" dirty="0"/>
              <a:t>Projekat finansira Vlada Švicarske</a:t>
            </a:r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C91241C-3E76-4FCE-FC31-DB73525DE9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7BA78-4314-4C68-807A-88ACE0FFCCF8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0998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husika@mef.unsa.b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ravougaonik 21">
            <a:extLst>
              <a:ext uri="{FF2B5EF4-FFF2-40B4-BE49-F238E27FC236}">
                <a16:creationId xmlns:a16="http://schemas.microsoft.com/office/drawing/2014/main" xmlns="" id="{1C58727B-B26C-E7FF-6502-B1238DF0C03C}"/>
              </a:ext>
            </a:extLst>
          </p:cNvPr>
          <p:cNvSpPr/>
          <p:nvPr/>
        </p:nvSpPr>
        <p:spPr>
          <a:xfrm>
            <a:off x="0" y="1346200"/>
            <a:ext cx="12192000" cy="5511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 sz="1200" dirty="0"/>
          </a:p>
        </p:txBody>
      </p:sp>
      <p:sp>
        <p:nvSpPr>
          <p:cNvPr id="8" name="TextBox 8"/>
          <p:cNvSpPr txBox="1"/>
          <p:nvPr/>
        </p:nvSpPr>
        <p:spPr>
          <a:xfrm>
            <a:off x="605209" y="5209773"/>
            <a:ext cx="6327393" cy="5628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63"/>
              </a:lnSpc>
            </a:pPr>
            <a:r>
              <a:rPr lang="bs-Latn-BA" sz="1600" spc="81" dirty="0">
                <a:latin typeface="Montserrat Light Bold"/>
              </a:rPr>
              <a:t>Prof.dr Azrudin Husika</a:t>
            </a:r>
          </a:p>
          <a:p>
            <a:pPr>
              <a:lnSpc>
                <a:spcPts val="2263"/>
              </a:lnSpc>
            </a:pPr>
            <a:r>
              <a:rPr lang="bs-Latn-BA" sz="1600" spc="81" dirty="0">
                <a:latin typeface="Montserrat Light Bold"/>
              </a:rPr>
              <a:t>Mašinski fakultet, Univerzitet u Sarajevu</a:t>
            </a:r>
            <a:endParaRPr lang="en-US" sz="1600" spc="81" dirty="0">
              <a:latin typeface="Montserrat Light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19125" y="5865944"/>
            <a:ext cx="6327393" cy="2803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263"/>
              </a:lnSpc>
            </a:pPr>
            <a:r>
              <a:rPr lang="bs-Latn-BA" sz="1867" spc="81" dirty="0">
                <a:latin typeface="Montserrat Light"/>
              </a:rPr>
              <a:t>Sarajevo</a:t>
            </a:r>
            <a:r>
              <a:rPr lang="en-US" sz="1867" spc="81" dirty="0">
                <a:latin typeface="Montserrat Light"/>
              </a:rPr>
              <a:t>, </a:t>
            </a:r>
            <a:r>
              <a:rPr lang="bs-Latn-BA" sz="1867" spc="81" dirty="0">
                <a:latin typeface="Montserrat Light"/>
              </a:rPr>
              <a:t>30.09.2025.</a:t>
            </a:r>
            <a:endParaRPr lang="en-US" sz="1867" spc="81" dirty="0">
              <a:latin typeface="Montserrat Ligh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D5C325D-CE9E-BB10-10D8-9CAB89F704C7}"/>
              </a:ext>
            </a:extLst>
          </p:cNvPr>
          <p:cNvSpPr txBox="1"/>
          <p:nvPr/>
        </p:nvSpPr>
        <p:spPr>
          <a:xfrm>
            <a:off x="605208" y="2702342"/>
            <a:ext cx="601764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bs-Latn-BA" sz="2400" dirty="0">
                <a:solidFill>
                  <a:srgbClr val="002060"/>
                </a:solidFill>
                <a:latin typeface="Anton"/>
              </a:rPr>
              <a:t>MEHANIZAM EVROPSKE UNIJE ZA PREKOGRANIČNO PORAVNANJE EMISIJA UGLJEN DIOKSIDA (CBAM)</a:t>
            </a:r>
            <a:endParaRPr lang="en-US" sz="2400" dirty="0">
              <a:solidFill>
                <a:srgbClr val="002060"/>
              </a:solidFill>
              <a:latin typeface="Anton"/>
            </a:endParaRPr>
          </a:p>
        </p:txBody>
      </p:sp>
      <p:pic>
        <p:nvPicPr>
          <p:cNvPr id="18" name="Slika 17" descr="Slika koja sadrži elektronika, bilježnica, računar, computer&#10;&#10;Opis je automatski generiran">
            <a:extLst>
              <a:ext uri="{FF2B5EF4-FFF2-40B4-BE49-F238E27FC236}">
                <a16:creationId xmlns:a16="http://schemas.microsoft.com/office/drawing/2014/main" xmlns="" id="{C630733C-33B2-F83D-B946-2F6C991A9F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18" b="78718" l="9700" r="91500">
                        <a14:foregroundMark x1="91600" y1="76154" x2="91600" y2="76154"/>
                        <a14:foregroundMark x1="9700" y1="75385" x2="9700" y2="75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2308"/>
          <a:stretch/>
        </p:blipFill>
        <p:spPr>
          <a:xfrm>
            <a:off x="5309869" y="1651000"/>
            <a:ext cx="7013575" cy="4797285"/>
          </a:xfrm>
          <a:prstGeom prst="rect">
            <a:avLst/>
          </a:prstGeom>
        </p:spPr>
      </p:pic>
      <p:sp>
        <p:nvSpPr>
          <p:cNvPr id="19" name="Pravougaonik 18">
            <a:extLst>
              <a:ext uri="{FF2B5EF4-FFF2-40B4-BE49-F238E27FC236}">
                <a16:creationId xmlns:a16="http://schemas.microsoft.com/office/drawing/2014/main" xmlns="" id="{7B753CB9-D589-E7A2-B611-CADA911EBAA8}"/>
              </a:ext>
            </a:extLst>
          </p:cNvPr>
          <p:cNvSpPr/>
          <p:nvPr/>
        </p:nvSpPr>
        <p:spPr>
          <a:xfrm>
            <a:off x="6986269" y="2411105"/>
            <a:ext cx="3759200" cy="23368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 sz="1200"/>
          </a:p>
        </p:txBody>
      </p:sp>
      <p:cxnSp>
        <p:nvCxnSpPr>
          <p:cNvPr id="24" name="Prava linija spajanja 23">
            <a:extLst>
              <a:ext uri="{FF2B5EF4-FFF2-40B4-BE49-F238E27FC236}">
                <a16:creationId xmlns:a16="http://schemas.microsoft.com/office/drawing/2014/main" xmlns="" id="{CB4B1DF2-F94E-09BC-4A31-FE03DC357F39}"/>
              </a:ext>
            </a:extLst>
          </p:cNvPr>
          <p:cNvCxnSpPr/>
          <p:nvPr/>
        </p:nvCxnSpPr>
        <p:spPr>
          <a:xfrm>
            <a:off x="508000" y="2777188"/>
            <a:ext cx="0" cy="3366298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58073" y="1346200"/>
            <a:ext cx="12033927" cy="0"/>
          </a:xfrm>
          <a:prstGeom prst="line">
            <a:avLst/>
          </a:prstGeom>
          <a:ln w="285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Slika 4">
            <a:extLst>
              <a:ext uri="{FF2B5EF4-FFF2-40B4-BE49-F238E27FC236}">
                <a16:creationId xmlns:a16="http://schemas.microsoft.com/office/drawing/2014/main" xmlns="" id="{CDEBA986-E548-B35F-15DA-5A27898819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953" y="276223"/>
            <a:ext cx="4876800" cy="847725"/>
          </a:xfrm>
          <a:prstGeom prst="rect">
            <a:avLst/>
          </a:prstGeom>
        </p:spPr>
      </p:pic>
      <p:pic>
        <p:nvPicPr>
          <p:cNvPr id="2" name="Picture 1" descr="prepravke">
            <a:extLst>
              <a:ext uri="{FF2B5EF4-FFF2-40B4-BE49-F238E27FC236}">
                <a16:creationId xmlns:a16="http://schemas.microsoft.com/office/drawing/2014/main" xmlns="" id="{485CFCED-3943-066F-B003-1FDDF10679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>
            <a:fillRect/>
          </a:stretch>
        </p:blipFill>
        <p:spPr bwMode="auto">
          <a:xfrm>
            <a:off x="6847748" y="253177"/>
            <a:ext cx="1439554" cy="1015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3">
            <a:extLst>
              <a:ext uri="{FF2B5EF4-FFF2-40B4-BE49-F238E27FC236}">
                <a16:creationId xmlns:a16="http://schemas.microsoft.com/office/drawing/2014/main" xmlns="" id="{F7F9DED7-47F8-FE7C-5E5B-CB16E77AC215}"/>
              </a:ext>
            </a:extLst>
          </p:cNvPr>
          <p:cNvSpPr/>
          <p:nvPr/>
        </p:nvSpPr>
        <p:spPr>
          <a:xfrm>
            <a:off x="8287302" y="327538"/>
            <a:ext cx="4036142" cy="8667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Udruženje termoenergetičara u Bosni i Hercegovini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Vilsonovo šetalište 9,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71000 Sarajevo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Bosna i Hercegovina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R="228600"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Email: teubih@gmail.com</a:t>
            </a:r>
            <a:endParaRPr lang="en-US" sz="12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BB4930A-1457-E9FF-21F2-3B79BF3F2629}"/>
              </a:ext>
            </a:extLst>
          </p:cNvPr>
          <p:cNvSpPr txBox="1"/>
          <p:nvPr/>
        </p:nvSpPr>
        <p:spPr>
          <a:xfrm>
            <a:off x="162232" y="1284103"/>
            <a:ext cx="11844815" cy="4829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bs-Latn-BA" b="1" dirty="0"/>
              <a:t>CBAM EMISIJE = UGRAĐENE EMISIJE – CBAM REFERENTNA VRIJEDNOST × CBAM FAKTOR</a:t>
            </a:r>
          </a:p>
          <a:p>
            <a:pPr>
              <a:lnSpc>
                <a:spcPct val="114000"/>
              </a:lnSpc>
            </a:pPr>
            <a:endParaRPr lang="bs-Latn-BA" dirty="0"/>
          </a:p>
          <a:p>
            <a:pPr>
              <a:lnSpc>
                <a:spcPct val="114000"/>
              </a:lnSpc>
            </a:pPr>
            <a:r>
              <a:rPr lang="bs-Latn-BA" dirty="0"/>
              <a:t>Na primjer, ako ugrađene emisije nekog proizvoda iznose 1,2 t CO</a:t>
            </a:r>
            <a:r>
              <a:rPr lang="bs-Latn-BA" baseline="-25000" dirty="0"/>
              <a:t>2</a:t>
            </a:r>
            <a:r>
              <a:rPr lang="bs-Latn-BA" dirty="0"/>
              <a:t> </a:t>
            </a:r>
            <a:r>
              <a:rPr lang="bs-Latn-BA" dirty="0" err="1"/>
              <a:t>ekv</a:t>
            </a:r>
            <a:r>
              <a:rPr lang="bs-Latn-BA" dirty="0"/>
              <a:t>/t proizvoda, a odgovarajuća CBAM referentna vrijednost je 1 t CO</a:t>
            </a:r>
            <a:r>
              <a:rPr lang="bs-Latn-BA" baseline="-25000" dirty="0"/>
              <a:t>2</a:t>
            </a:r>
            <a:r>
              <a:rPr lang="bs-Latn-BA" dirty="0"/>
              <a:t> </a:t>
            </a:r>
            <a:r>
              <a:rPr lang="bs-Latn-BA" dirty="0" err="1"/>
              <a:t>ekv</a:t>
            </a:r>
            <a:r>
              <a:rPr lang="bs-Latn-BA" dirty="0"/>
              <a:t>/t proizvoda, emisije podložne CBAM-u u 2026. godini (sa CBAM faktorom od 97,5%) iznosile bi: </a:t>
            </a:r>
          </a:p>
          <a:p>
            <a:pPr algn="ctr">
              <a:lnSpc>
                <a:spcPct val="114000"/>
              </a:lnSpc>
            </a:pPr>
            <a:r>
              <a:rPr lang="bs-Latn-BA" b="1" dirty="0"/>
              <a:t>1,2 – 1 × 0,975 = 0,225 t CO</a:t>
            </a:r>
            <a:r>
              <a:rPr lang="bs-Latn-BA" b="1" baseline="-25000" dirty="0"/>
              <a:t>2</a:t>
            </a:r>
            <a:r>
              <a:rPr lang="bs-Latn-BA" b="1" dirty="0"/>
              <a:t> ekv/t proizvoda, </a:t>
            </a:r>
          </a:p>
          <a:p>
            <a:pPr algn="ctr">
              <a:lnSpc>
                <a:spcPct val="114000"/>
              </a:lnSpc>
            </a:pPr>
            <a:r>
              <a:rPr lang="bs-Latn-BA" b="1" dirty="0"/>
              <a:t>što je ekvivalentno oko 19% ugrađenih emisija. </a:t>
            </a:r>
          </a:p>
          <a:p>
            <a:pPr>
              <a:lnSpc>
                <a:spcPct val="114000"/>
              </a:lnSpc>
            </a:pPr>
            <a:r>
              <a:rPr lang="bs-Latn-BA" dirty="0"/>
              <a:t>U 2030. godini (CBAM faktor 51,5%), emisije podložne CBAM-u bi iznosile </a:t>
            </a:r>
          </a:p>
          <a:p>
            <a:pPr algn="ctr">
              <a:lnSpc>
                <a:spcPct val="114000"/>
              </a:lnSpc>
            </a:pPr>
            <a:r>
              <a:rPr lang="bs-Latn-BA" b="1" dirty="0"/>
              <a:t>0,685 t CO</a:t>
            </a:r>
            <a:r>
              <a:rPr lang="bs-Latn-BA" b="1" baseline="-25000" dirty="0"/>
              <a:t>2</a:t>
            </a:r>
            <a:r>
              <a:rPr lang="bs-Latn-BA" b="1" dirty="0"/>
              <a:t> ekv/t proizvoda (što je oko 57% ugrađenih emisija), </a:t>
            </a:r>
          </a:p>
          <a:p>
            <a:pPr>
              <a:lnSpc>
                <a:spcPct val="114000"/>
              </a:lnSpc>
            </a:pPr>
            <a:r>
              <a:rPr lang="bs-Latn-BA" dirty="0"/>
              <a:t>a u 2034. godini (CBAM faktor 0%) 1,2 t CO</a:t>
            </a:r>
            <a:r>
              <a:rPr lang="bs-Latn-BA" baseline="-25000" dirty="0"/>
              <a:t>2</a:t>
            </a:r>
            <a:r>
              <a:rPr lang="bs-Latn-BA" dirty="0"/>
              <a:t> </a:t>
            </a:r>
            <a:r>
              <a:rPr lang="bs-Latn-BA" dirty="0" err="1"/>
              <a:t>ekv</a:t>
            </a:r>
            <a:r>
              <a:rPr lang="bs-Latn-BA" dirty="0"/>
              <a:t>/t proizvoda (tj. 100% </a:t>
            </a:r>
            <a:r>
              <a:rPr lang="bs-Latn-BA" dirty="0" err="1"/>
              <a:t>ugrađenih</a:t>
            </a:r>
            <a:r>
              <a:rPr lang="bs-Latn-BA" dirty="0"/>
              <a:t> emisija). Od 2034. godine nadalje, neće biti prilagođavanja za besplatnu alokaciju.</a:t>
            </a:r>
          </a:p>
          <a:p>
            <a:pPr>
              <a:lnSpc>
                <a:spcPct val="114000"/>
              </a:lnSpc>
            </a:pPr>
            <a:r>
              <a:rPr lang="bs-Latn-BA" dirty="0"/>
              <a:t>Iz ovog proračuna proizlazi da CBAM obaveza </a:t>
            </a:r>
            <a:r>
              <a:rPr lang="bs-Latn-BA" b="1" dirty="0"/>
              <a:t>neće biti primijenjena u određenoj godini ako su ugrađene emisije proizvoda niže od CBAM referentne vrijednosti pomnožene sa CBAM faktorom. </a:t>
            </a:r>
            <a:r>
              <a:rPr lang="bs-Latn-BA" dirty="0"/>
              <a:t>U </a:t>
            </a:r>
            <a:r>
              <a:rPr lang="bs-Latn-BA" dirty="0" err="1"/>
              <a:t>datom</a:t>
            </a:r>
            <a:r>
              <a:rPr lang="bs-Latn-BA" dirty="0"/>
              <a:t> primjeru za 2026. godinu, CBAM obaveza ne bi postojala ako bi ugrađene emisije bile jednake ili niže od 0,975 t CO2 </a:t>
            </a:r>
            <a:r>
              <a:rPr lang="bs-Latn-BA" dirty="0" err="1"/>
              <a:t>ekv</a:t>
            </a:r>
            <a:r>
              <a:rPr lang="bs-Latn-BA" dirty="0"/>
              <a:t>/t proizvoda.</a:t>
            </a:r>
          </a:p>
        </p:txBody>
      </p:sp>
      <p:sp>
        <p:nvSpPr>
          <p:cNvPr id="6" name="Title 3"/>
          <p:cNvSpPr>
            <a:spLocks/>
          </p:cNvSpPr>
          <p:nvPr/>
        </p:nvSpPr>
        <p:spPr bwMode="auto">
          <a:xfrm>
            <a:off x="0" y="46195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4980"/>
              </a:lnSpc>
              <a:spcBef>
                <a:spcPct val="0"/>
              </a:spcBef>
              <a:defRPr/>
            </a:pPr>
            <a:r>
              <a:rPr lang="bs-Latn-BA" sz="3200" spc="-58" dirty="0">
                <a:solidFill>
                  <a:schemeClr val="bg1"/>
                </a:solidFill>
                <a:latin typeface="Arial Bold"/>
              </a:rPr>
              <a:t>Proračun CBAM emisija po godinama</a:t>
            </a:r>
            <a:endParaRPr lang="en-US" sz="3200" spc="-58" dirty="0">
              <a:solidFill>
                <a:schemeClr val="bg1"/>
              </a:solidFill>
              <a:latin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7020352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C667A58-95B7-4E94-20E9-9F5573BFD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xmlns="" id="{076F4799-29EA-9E4A-B422-C328891E40DF}"/>
              </a:ext>
            </a:extLst>
          </p:cNvPr>
          <p:cNvSpPr>
            <a:spLocks/>
          </p:cNvSpPr>
          <p:nvPr/>
        </p:nvSpPr>
        <p:spPr bwMode="auto">
          <a:xfrm>
            <a:off x="0" y="46195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4980"/>
              </a:lnSpc>
              <a:spcBef>
                <a:spcPct val="0"/>
              </a:spcBef>
              <a:defRPr/>
            </a:pPr>
            <a:r>
              <a:rPr lang="bs-Latn-BA" sz="3200" spc="-58" dirty="0">
                <a:solidFill>
                  <a:schemeClr val="bg1"/>
                </a:solidFill>
                <a:latin typeface="Arial Bold"/>
              </a:rPr>
              <a:t>Primjer CBAM izvještaja – ulazni podaci</a:t>
            </a:r>
            <a:endParaRPr lang="en-US" sz="3200" spc="-58" dirty="0">
              <a:solidFill>
                <a:schemeClr val="bg1"/>
              </a:solidFill>
              <a:latin typeface="Arial Bold"/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1C5F2C40-F787-9DF1-A314-059EEBAAE9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311" y="973393"/>
            <a:ext cx="12314298" cy="588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774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801A06D-F5EA-B304-60F0-49705F533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xmlns="" id="{8BBB314C-F440-18EB-E219-2B2371EFCB93}"/>
              </a:ext>
            </a:extLst>
          </p:cNvPr>
          <p:cNvSpPr>
            <a:spLocks/>
          </p:cNvSpPr>
          <p:nvPr/>
        </p:nvSpPr>
        <p:spPr bwMode="auto">
          <a:xfrm>
            <a:off x="0" y="46195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4980"/>
              </a:lnSpc>
              <a:spcBef>
                <a:spcPct val="0"/>
              </a:spcBef>
              <a:defRPr/>
            </a:pPr>
            <a:r>
              <a:rPr lang="bs-Latn-BA" sz="3200" spc="-58" dirty="0">
                <a:solidFill>
                  <a:schemeClr val="bg1"/>
                </a:solidFill>
                <a:latin typeface="Arial Bold"/>
              </a:rPr>
              <a:t>Primjer CBAM izvještaja – ulazni podaci</a:t>
            </a:r>
            <a:endParaRPr lang="en-US" sz="3200" spc="-58" dirty="0">
              <a:solidFill>
                <a:schemeClr val="bg1"/>
              </a:solidFill>
              <a:latin typeface="Arial Bold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84A77681-B245-90ED-FC38-AAE594D08F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13930"/>
              </p:ext>
            </p:extLst>
          </p:nvPr>
        </p:nvGraphicFramePr>
        <p:xfrm>
          <a:off x="522039" y="977112"/>
          <a:ext cx="10962968" cy="478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09229">
                  <a:extLst>
                    <a:ext uri="{9D8B030D-6E8A-4147-A177-3AD203B41FA5}">
                      <a16:colId xmlns:a16="http://schemas.microsoft.com/office/drawing/2014/main" xmlns="" val="2048174652"/>
                    </a:ext>
                  </a:extLst>
                </a:gridCol>
                <a:gridCol w="1472952">
                  <a:extLst>
                    <a:ext uri="{9D8B030D-6E8A-4147-A177-3AD203B41FA5}">
                      <a16:colId xmlns:a16="http://schemas.microsoft.com/office/drawing/2014/main" xmlns="" val="709010394"/>
                    </a:ext>
                  </a:extLst>
                </a:gridCol>
                <a:gridCol w="2041089">
                  <a:extLst>
                    <a:ext uri="{9D8B030D-6E8A-4147-A177-3AD203B41FA5}">
                      <a16:colId xmlns:a16="http://schemas.microsoft.com/office/drawing/2014/main" xmlns="" val="1648217622"/>
                    </a:ext>
                  </a:extLst>
                </a:gridCol>
                <a:gridCol w="3030073">
                  <a:extLst>
                    <a:ext uri="{9D8B030D-6E8A-4147-A177-3AD203B41FA5}">
                      <a16:colId xmlns:a16="http://schemas.microsoft.com/office/drawing/2014/main" xmlns="" val="1548669898"/>
                    </a:ext>
                  </a:extLst>
                </a:gridCol>
                <a:gridCol w="1809625">
                  <a:extLst>
                    <a:ext uri="{9D8B030D-6E8A-4147-A177-3AD203B41FA5}">
                      <a16:colId xmlns:a16="http://schemas.microsoft.com/office/drawing/2014/main" xmlns="" val="481725740"/>
                    </a:ext>
                  </a:extLst>
                </a:gridCol>
              </a:tblGrid>
              <a:tr h="230024"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Napomena: uključene su direktne i indirektne emisije</a:t>
                      </a:r>
                      <a:endParaRPr lang="bs-Latn-BA" sz="2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0663857"/>
                  </a:ext>
                </a:extLst>
              </a:tr>
              <a:tr h="4312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Ugrađene emisije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Obim izvoza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Ukupne emisije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Cijena CBAM certifikata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Ukupni trošak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1926616"/>
                  </a:ext>
                </a:extLst>
              </a:tr>
              <a:tr h="24919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tCO</a:t>
                      </a:r>
                      <a:r>
                        <a:rPr lang="bs-Latn-BA" sz="2200" u="none" strike="noStrike" baseline="-25000">
                          <a:effectLst/>
                        </a:rPr>
                        <a:t>2</a:t>
                      </a:r>
                      <a:r>
                        <a:rPr lang="bs-Latn-BA" sz="2200" u="none" strike="noStrike">
                          <a:effectLst/>
                        </a:rPr>
                        <a:t>/t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t/a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tCO</a:t>
                      </a:r>
                      <a:r>
                        <a:rPr lang="bs-Latn-BA" sz="2200" u="none" strike="noStrike" baseline="-25000" dirty="0">
                          <a:effectLst/>
                        </a:rPr>
                        <a:t>2</a:t>
                      </a:r>
                      <a:r>
                        <a:rPr lang="bs-Latn-BA" sz="2200" u="none" strike="noStrike" dirty="0">
                          <a:effectLst/>
                        </a:rPr>
                        <a:t>/a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EUR/tCO</a:t>
                      </a:r>
                      <a:r>
                        <a:rPr lang="bs-Latn-BA" sz="2200" u="none" strike="noStrike" baseline="-25000">
                          <a:effectLst/>
                        </a:rPr>
                        <a:t>2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EUR/a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62447077"/>
                  </a:ext>
                </a:extLst>
              </a:tr>
              <a:tr h="23002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0,312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1.327,7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414,2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75,0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31.067,7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5182566"/>
                  </a:ext>
                </a:extLst>
              </a:tr>
              <a:tr h="23002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0,312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1.327,7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414,2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90,0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37.281,3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8409299"/>
                  </a:ext>
                </a:extLst>
              </a:tr>
              <a:tr h="23002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0,312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1.327,7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414,2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105,0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43.494,8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8594518"/>
                  </a:ext>
                </a:extLst>
              </a:tr>
              <a:tr h="230024"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Napomena: uključene su direktne emisije</a:t>
                      </a:r>
                      <a:endParaRPr lang="bs-Latn-BA" sz="2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s-Latn-B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4312915"/>
                  </a:ext>
                </a:extLst>
              </a:tr>
              <a:tr h="43129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Ugrađene emisije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Obim izvoza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Ukupne emisije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Cijena CBAM certifikata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Ukupni trošak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81552507"/>
                  </a:ext>
                </a:extLst>
              </a:tr>
              <a:tr h="24919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tCO</a:t>
                      </a:r>
                      <a:r>
                        <a:rPr lang="bs-Latn-BA" sz="2200" u="none" strike="noStrike" baseline="-25000">
                          <a:effectLst/>
                        </a:rPr>
                        <a:t>2</a:t>
                      </a:r>
                      <a:r>
                        <a:rPr lang="bs-Latn-BA" sz="2200" u="none" strike="noStrike">
                          <a:effectLst/>
                        </a:rPr>
                        <a:t>/t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t/a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tCO</a:t>
                      </a:r>
                      <a:r>
                        <a:rPr lang="bs-Latn-BA" sz="2200" u="none" strike="noStrike" baseline="-25000" dirty="0">
                          <a:effectLst/>
                        </a:rPr>
                        <a:t>2</a:t>
                      </a:r>
                      <a:r>
                        <a:rPr lang="bs-Latn-BA" sz="2200" u="none" strike="noStrike" dirty="0">
                          <a:effectLst/>
                        </a:rPr>
                        <a:t>/a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EUR/tCO</a:t>
                      </a:r>
                      <a:r>
                        <a:rPr lang="bs-Latn-BA" sz="2200" u="none" strike="noStrike" baseline="-25000">
                          <a:effectLst/>
                        </a:rPr>
                        <a:t>2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EUR/a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41211242"/>
                  </a:ext>
                </a:extLst>
              </a:tr>
              <a:tr h="23002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0,004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1.327,7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5,3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75,0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398,3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2637574"/>
                  </a:ext>
                </a:extLst>
              </a:tr>
              <a:tr h="23002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0,004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1.327,7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5,3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90,0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478,0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08926266"/>
                  </a:ext>
                </a:extLst>
              </a:tr>
              <a:tr h="23002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0,004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1.327,7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5,3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>
                          <a:effectLst/>
                        </a:rPr>
                        <a:t>105,0</a:t>
                      </a:r>
                      <a:endParaRPr lang="bs-Latn-BA" sz="2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bs-Latn-BA" sz="2200" u="none" strike="noStrike" dirty="0">
                          <a:effectLst/>
                        </a:rPr>
                        <a:t>557,6</a:t>
                      </a:r>
                      <a:endParaRPr lang="bs-Latn-BA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583326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906CE1C-E72E-59DF-FFBE-5DC98830689C}"/>
              </a:ext>
            </a:extLst>
          </p:cNvPr>
          <p:cNvSpPr txBox="1"/>
          <p:nvPr/>
        </p:nvSpPr>
        <p:spPr>
          <a:xfrm>
            <a:off x="522039" y="5762472"/>
            <a:ext cx="10962968" cy="7078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hr-HR" sz="2000" b="1" dirty="0">
                <a:solidFill>
                  <a:srgbClr val="FF0000"/>
                </a:solidFill>
              </a:rPr>
              <a:t>Napomena: </a:t>
            </a:r>
            <a:r>
              <a:rPr lang="hr-HR" sz="2000" dirty="0"/>
              <a:t>male vrijednosti specifičnih ugrađenih emisija su zbog EU prekursora, gdje nisu uobzirene emisije ugljen dioksida, proračun rađen kao za 2034. godinu.</a:t>
            </a:r>
            <a:endParaRPr lang="bs-Latn-BA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83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/>
          </p:cNvSpPr>
          <p:nvPr/>
        </p:nvSpPr>
        <p:spPr bwMode="auto">
          <a:xfrm>
            <a:off x="0" y="260649"/>
            <a:ext cx="12007047" cy="638175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buClr>
                <a:srgbClr val="6E6452"/>
              </a:buClr>
            </a:pPr>
            <a:r>
              <a:rPr lang="bs-Latn-BA" sz="3000" dirty="0">
                <a:solidFill>
                  <a:schemeClr val="bg1"/>
                </a:solidFill>
              </a:rPr>
              <a:t>Proračun troškova za CBAM certifikate – metalne konstrukcije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539" y="1700808"/>
            <a:ext cx="7640683" cy="419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9936427" y="980727"/>
            <a:ext cx="2070620" cy="23524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7689" tIns="48844" rIns="97689" bIns="48844" rtlCol="0" anchor="ctr"/>
          <a:lstStyle/>
          <a:p>
            <a:pPr algn="ctr"/>
            <a:r>
              <a:rPr lang="bs-Latn-BA" sz="2133" b="1" dirty="0">
                <a:solidFill>
                  <a:srgbClr val="FF0000"/>
                </a:solidFill>
              </a:rPr>
              <a:t>zavisi od proizvodnog miksa električne energije u državi</a:t>
            </a:r>
            <a:endParaRPr lang="en-US" sz="2133" b="1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>
            <a:stCxn id="3" idx="1"/>
          </p:cNvCxnSpPr>
          <p:nvPr/>
        </p:nvCxnSpPr>
        <p:spPr>
          <a:xfrm flipH="1">
            <a:off x="7936205" y="2156931"/>
            <a:ext cx="2000222" cy="623997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5191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/>
          </p:cNvSpPr>
          <p:nvPr/>
        </p:nvSpPr>
        <p:spPr bwMode="auto">
          <a:xfrm>
            <a:off x="0" y="260649"/>
            <a:ext cx="12007047" cy="638175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buClr>
                <a:srgbClr val="6E6452"/>
              </a:buClr>
            </a:pPr>
            <a:r>
              <a:rPr lang="bs-Latn-BA" sz="3000" dirty="0">
                <a:solidFill>
                  <a:schemeClr val="bg1"/>
                </a:solidFill>
              </a:rPr>
              <a:t>Proračun uticaja CBAMa na troškove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7581" y="938642"/>
            <a:ext cx="3709466" cy="529529"/>
          </a:xfrm>
          <a:prstGeom prst="rect">
            <a:avLst/>
          </a:prstGeom>
          <a:noFill/>
        </p:spPr>
        <p:txBody>
          <a:bodyPr wrap="none" lIns="97689" tIns="48844" rIns="97689" bIns="48844" rtlCol="0">
            <a:spAutoFit/>
          </a:bodyPr>
          <a:lstStyle/>
          <a:p>
            <a:r>
              <a:rPr lang="bs-Latn-BA" sz="1400" dirty="0"/>
              <a:t>Proizvodnja metalnih kontrukcija – 425 ton/a</a:t>
            </a:r>
          </a:p>
          <a:p>
            <a:r>
              <a:rPr lang="bs-Latn-BA" sz="1400" dirty="0"/>
              <a:t>Broj zaposlenih 43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8669468" y="5379039"/>
            <a:ext cx="3530314" cy="344863"/>
          </a:xfrm>
          <a:prstGeom prst="rect">
            <a:avLst/>
          </a:prstGeom>
          <a:noFill/>
        </p:spPr>
        <p:txBody>
          <a:bodyPr wrap="none" lIns="97689" tIns="48844" rIns="97689" bIns="48844" rtlCol="0">
            <a:spAutoFit/>
          </a:bodyPr>
          <a:lstStyle/>
          <a:p>
            <a:r>
              <a:rPr lang="bs-Latn-BA" sz="1600" dirty="0">
                <a:solidFill>
                  <a:srgbClr val="FF0000"/>
                </a:solidFill>
              </a:rPr>
              <a:t>Trošak ekvivalentan trošku 4 radnika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05299" y="2326261"/>
            <a:ext cx="3375335" cy="837306"/>
          </a:xfrm>
          <a:prstGeom prst="rect">
            <a:avLst/>
          </a:prstGeom>
          <a:noFill/>
        </p:spPr>
        <p:txBody>
          <a:bodyPr wrap="square" lIns="97689" tIns="48844" rIns="97689" bIns="48844" rtlCol="0">
            <a:spAutoFit/>
          </a:bodyPr>
          <a:lstStyle/>
          <a:p>
            <a:r>
              <a:rPr lang="bs-Latn-BA" sz="1600" dirty="0">
                <a:solidFill>
                  <a:srgbClr val="FF0000"/>
                </a:solidFill>
              </a:rPr>
              <a:t>Minus plaćeni iznos za emisije prekursora, </a:t>
            </a:r>
          </a:p>
          <a:p>
            <a:r>
              <a:rPr lang="bs-Latn-BA" sz="1600" dirty="0">
                <a:solidFill>
                  <a:srgbClr val="FF0000"/>
                </a:solidFill>
              </a:rPr>
              <a:t>ako su plaćene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20" y="1468171"/>
            <a:ext cx="8507104" cy="4191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061038" y="1046363"/>
            <a:ext cx="3223756" cy="314086"/>
          </a:xfrm>
          <a:prstGeom prst="rect">
            <a:avLst/>
          </a:prstGeom>
          <a:noFill/>
        </p:spPr>
        <p:txBody>
          <a:bodyPr wrap="none" lIns="97689" tIns="48844" rIns="97689" bIns="48844" rtlCol="0">
            <a:spAutoFit/>
          </a:bodyPr>
          <a:lstStyle/>
          <a:p>
            <a:r>
              <a:rPr lang="bs-Latn-BA" sz="1400" b="1" dirty="0">
                <a:solidFill>
                  <a:srgbClr val="FF0000"/>
                </a:solidFill>
              </a:rPr>
              <a:t>20% veće emisije od EU benčmarka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318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/>
          </p:cNvSpPr>
          <p:nvPr/>
        </p:nvSpPr>
        <p:spPr bwMode="auto">
          <a:xfrm>
            <a:off x="0" y="260649"/>
            <a:ext cx="12007047" cy="638175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buClr>
                <a:srgbClr val="6E6452"/>
              </a:buClr>
            </a:pPr>
            <a:r>
              <a:rPr lang="bs-Latn-BA" sz="3000" dirty="0">
                <a:solidFill>
                  <a:schemeClr val="bg1"/>
                </a:solidFill>
              </a:rPr>
              <a:t>Proračun uticaja CBAM-a na troškove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7581" y="938642"/>
            <a:ext cx="3709466" cy="529529"/>
          </a:xfrm>
          <a:prstGeom prst="rect">
            <a:avLst/>
          </a:prstGeom>
          <a:noFill/>
        </p:spPr>
        <p:txBody>
          <a:bodyPr wrap="none" lIns="97689" tIns="48844" rIns="97689" bIns="48844" rtlCol="0">
            <a:spAutoFit/>
          </a:bodyPr>
          <a:lstStyle/>
          <a:p>
            <a:r>
              <a:rPr lang="bs-Latn-BA" sz="1400" dirty="0"/>
              <a:t>Proizvodnja metalnih kontrukcija – 425 ton/a</a:t>
            </a:r>
          </a:p>
          <a:p>
            <a:r>
              <a:rPr lang="bs-Latn-BA" sz="1400" dirty="0"/>
              <a:t>Broj zaposlenih 43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8705299" y="2326261"/>
            <a:ext cx="3375335" cy="837306"/>
          </a:xfrm>
          <a:prstGeom prst="rect">
            <a:avLst/>
          </a:prstGeom>
          <a:noFill/>
        </p:spPr>
        <p:txBody>
          <a:bodyPr wrap="square" lIns="97689" tIns="48844" rIns="97689" bIns="48844" rtlCol="0">
            <a:spAutoFit/>
          </a:bodyPr>
          <a:lstStyle/>
          <a:p>
            <a:r>
              <a:rPr lang="bs-Latn-BA" sz="1600" dirty="0">
                <a:solidFill>
                  <a:srgbClr val="FF0000"/>
                </a:solidFill>
              </a:rPr>
              <a:t>Minus plaćeni iznos za emisije prekursora, </a:t>
            </a:r>
          </a:p>
          <a:p>
            <a:r>
              <a:rPr lang="bs-Latn-BA" sz="1600" dirty="0">
                <a:solidFill>
                  <a:srgbClr val="FF0000"/>
                </a:solidFill>
              </a:rPr>
              <a:t>ako su plaćene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3555" y="1217382"/>
            <a:ext cx="3124369" cy="314086"/>
          </a:xfrm>
          <a:prstGeom prst="rect">
            <a:avLst/>
          </a:prstGeom>
          <a:noFill/>
        </p:spPr>
        <p:txBody>
          <a:bodyPr wrap="none" lIns="97689" tIns="48844" rIns="97689" bIns="48844" rtlCol="0">
            <a:spAutoFit/>
          </a:bodyPr>
          <a:lstStyle/>
          <a:p>
            <a:r>
              <a:rPr lang="bs-Latn-BA" sz="1400" b="1" dirty="0">
                <a:solidFill>
                  <a:srgbClr val="FF0000"/>
                </a:solidFill>
              </a:rPr>
              <a:t>5% veće emisije od EU benčmarka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68" y="1660969"/>
            <a:ext cx="8432200" cy="4154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3573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5191" y="1003299"/>
            <a:ext cx="8918121" cy="51457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3">
            <a:extLst>
              <a:ext uri="{FF2B5EF4-FFF2-40B4-BE49-F238E27FC236}">
                <a16:creationId xmlns:a16="http://schemas.microsoft.com/office/drawing/2014/main" xmlns="" id="{8BBB314C-F440-18EB-E219-2B2371EFCB93}"/>
              </a:ext>
            </a:extLst>
          </p:cNvPr>
          <p:cNvSpPr>
            <a:spLocks/>
          </p:cNvSpPr>
          <p:nvPr/>
        </p:nvSpPr>
        <p:spPr bwMode="auto">
          <a:xfrm>
            <a:off x="0" y="46195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4980"/>
              </a:lnSpc>
              <a:spcBef>
                <a:spcPct val="0"/>
              </a:spcBef>
              <a:defRPr/>
            </a:pPr>
            <a:r>
              <a:rPr lang="bs-Latn-BA" sz="3200" spc="-58" dirty="0">
                <a:solidFill>
                  <a:schemeClr val="bg1"/>
                </a:solidFill>
                <a:latin typeface="Arial Bold"/>
              </a:rPr>
              <a:t>Cijene emisionih dozvola (CBAM certifikata)</a:t>
            </a:r>
            <a:endParaRPr lang="en-US" sz="3200" spc="-58" dirty="0">
              <a:solidFill>
                <a:schemeClr val="bg1"/>
              </a:solidFill>
              <a:latin typeface="Arial Bold"/>
            </a:endParaRPr>
          </a:p>
        </p:txBody>
      </p:sp>
    </p:spTree>
    <p:extLst>
      <p:ext uri="{BB962C8B-B14F-4D97-AF65-F5344CB8AC3E}">
        <p14:creationId xmlns:p14="http://schemas.microsoft.com/office/powerpoint/2010/main" val="146538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xmlns="" id="{8BBB314C-F440-18EB-E219-2B2371EFCB93}"/>
              </a:ext>
            </a:extLst>
          </p:cNvPr>
          <p:cNvSpPr>
            <a:spLocks/>
          </p:cNvSpPr>
          <p:nvPr/>
        </p:nvSpPr>
        <p:spPr bwMode="auto">
          <a:xfrm>
            <a:off x="0" y="46195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4980"/>
              </a:lnSpc>
              <a:spcBef>
                <a:spcPct val="0"/>
              </a:spcBef>
              <a:defRPr/>
            </a:pPr>
            <a:r>
              <a:rPr lang="bs-Latn-BA" sz="3200" spc="-58" dirty="0">
                <a:solidFill>
                  <a:schemeClr val="bg1"/>
                </a:solidFill>
                <a:latin typeface="Arial Bold"/>
              </a:rPr>
              <a:t>Zaključci i preporuke</a:t>
            </a:r>
            <a:endParaRPr lang="en-US" sz="3200" spc="-58" dirty="0">
              <a:solidFill>
                <a:schemeClr val="bg1"/>
              </a:solidFill>
              <a:latin typeface="Arial Bold"/>
            </a:endParaRPr>
          </a:p>
        </p:txBody>
      </p:sp>
      <p:sp>
        <p:nvSpPr>
          <p:cNvPr id="4" name="TextBox 13"/>
          <p:cNvSpPr txBox="1"/>
          <p:nvPr/>
        </p:nvSpPr>
        <p:spPr>
          <a:xfrm>
            <a:off x="558243" y="1538223"/>
            <a:ext cx="10890560" cy="51475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bs-Latn-BA" sz="2800" dirty="0"/>
              <a:t>Sve izmjene i dopune se rade s ciljem pojednostavljenja procedura (ne da se umanji obuhvat ili odgodi primjena CBAM-a)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bs-Latn-BA" sz="2800" dirty="0"/>
              <a:t>Izuzeće je moguće samo za električnu energiju!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bs-Latn-BA" sz="2800" smtClean="0"/>
              <a:t>Provjeriti </a:t>
            </a:r>
            <a:r>
              <a:rPr lang="bs-Latn-BA" sz="2800" dirty="0"/>
              <a:t>da li je vaš proizvod CBAM proizvod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bs-Latn-BA" sz="2800" dirty="0"/>
              <a:t>Pratiti izmjene i dopune CBAM Uredbe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bs-Latn-BA" sz="2800" dirty="0"/>
              <a:t>Uvođenje sistema energetskog menadžmenta (maseni i energijski bilans, po potrebi energijski audit)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bs-Latn-BA" sz="2800" dirty="0"/>
              <a:t>Analizirati mjere EE i OIE imajući u vidu trošak za CBAM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bs-Latn-BA" sz="2800" dirty="0"/>
              <a:t>Raditi na uspostavljanju ETS u BiH</a:t>
            </a:r>
          </a:p>
          <a:p>
            <a:pPr>
              <a:lnSpc>
                <a:spcPts val="1546"/>
              </a:lnSpc>
              <a:spcBef>
                <a:spcPts val="600"/>
              </a:spcBef>
              <a:spcAft>
                <a:spcPts val="600"/>
              </a:spcAft>
            </a:pPr>
            <a:endParaRPr lang="en-US" sz="2800" spc="68" dirty="0">
              <a:latin typeface="Proxima Nova"/>
            </a:endParaRPr>
          </a:p>
        </p:txBody>
      </p:sp>
    </p:spTree>
    <p:extLst>
      <p:ext uri="{BB962C8B-B14F-4D97-AF65-F5344CB8AC3E}">
        <p14:creationId xmlns:p14="http://schemas.microsoft.com/office/powerpoint/2010/main" val="2948470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D5C325D-CE9E-BB10-10D8-9CAB89F704C7}"/>
              </a:ext>
            </a:extLst>
          </p:cNvPr>
          <p:cNvSpPr txBox="1"/>
          <p:nvPr/>
        </p:nvSpPr>
        <p:spPr>
          <a:xfrm>
            <a:off x="2321201" y="1633282"/>
            <a:ext cx="7549597" cy="1651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bs-Latn-B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HVALA NA PAŽNJI !</a:t>
            </a: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bs-Latn-B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husika@mef.unsa.ba</a:t>
            </a:r>
            <a:r>
              <a:rPr lang="bs-Latn-BA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006B134-8FAF-502A-F487-CC9648F1DD6D}"/>
              </a:ext>
            </a:extLst>
          </p:cNvPr>
          <p:cNvSpPr txBox="1"/>
          <p:nvPr/>
        </p:nvSpPr>
        <p:spPr>
          <a:xfrm>
            <a:off x="2932302" y="3378808"/>
            <a:ext cx="6327393" cy="2678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63"/>
              </a:lnSpc>
            </a:pPr>
            <a:r>
              <a:rPr lang="bs-Latn-BA" sz="1600" b="1" spc="81" dirty="0">
                <a:latin typeface="Arial" panose="020B0604020202020204" pitchFamily="34" charset="0"/>
                <a:cs typeface="Arial" panose="020B0604020202020204" pitchFamily="34" charset="0"/>
              </a:rPr>
              <a:t>Pitanja i komentari</a:t>
            </a:r>
            <a:endParaRPr lang="en-US" sz="1600" b="1" spc="8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" descr="prepravke">
            <a:extLst>
              <a:ext uri="{FF2B5EF4-FFF2-40B4-BE49-F238E27FC236}">
                <a16:creationId xmlns:a16="http://schemas.microsoft.com/office/drawing/2014/main" xmlns="" id="{4B53377C-0AF4-B2F8-F142-C59A40CE9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>
            <a:fillRect/>
          </a:stretch>
        </p:blipFill>
        <p:spPr bwMode="auto">
          <a:xfrm>
            <a:off x="6626637" y="4376993"/>
            <a:ext cx="1439554" cy="1015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3">
            <a:extLst>
              <a:ext uri="{FF2B5EF4-FFF2-40B4-BE49-F238E27FC236}">
                <a16:creationId xmlns:a16="http://schemas.microsoft.com/office/drawing/2014/main" xmlns="" id="{240A1BC8-A8DB-1022-69BC-D8C5061948E5}"/>
              </a:ext>
            </a:extLst>
          </p:cNvPr>
          <p:cNvSpPr/>
          <p:nvPr/>
        </p:nvSpPr>
        <p:spPr>
          <a:xfrm>
            <a:off x="8066191" y="4451354"/>
            <a:ext cx="4036142" cy="86677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Udruženje termoenergetičara u Bosni i Hercegovini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Vilsonovo šetalište 9,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71000 Sarajevo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Bosna i Hercegovina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R="228600">
              <a:tabLst>
                <a:tab pos="2971800" algn="ctr"/>
                <a:tab pos="5943600" algn="r"/>
              </a:tabLst>
            </a:pPr>
            <a:r>
              <a:rPr lang="it-IT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Email: teubih@gmail.com</a:t>
            </a:r>
            <a:endParaRPr lang="en-US" sz="1200" dirty="0">
              <a:solidFill>
                <a:schemeClr val="tx1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xmlns="" id="{893CDE66-9558-55FA-08E3-B4678AC957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565" y="4376993"/>
            <a:ext cx="48768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98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3"/>
          <p:cNvSpPr txBox="1"/>
          <p:nvPr/>
        </p:nvSpPr>
        <p:spPr>
          <a:xfrm>
            <a:off x="1447214" y="1763509"/>
            <a:ext cx="9628825" cy="31418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bs-Latn-BA" sz="2800" dirty="0"/>
              <a:t>Pregled CBAM regulative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bs-Latn-BA" sz="2800" dirty="0"/>
              <a:t>Aktuelne i planirane izmjene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bs-Latn-BA" sz="2800" dirty="0"/>
              <a:t>Primjer CBAM izvještaja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bs-Latn-BA" sz="2800" dirty="0"/>
              <a:t>Primjer </a:t>
            </a:r>
            <a:r>
              <a:rPr lang="pt-BR" sz="2800" dirty="0"/>
              <a:t>proračuna troškova za CBAM certifikate</a:t>
            </a:r>
            <a:endParaRPr lang="hr-HR" sz="2800" dirty="0"/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bs-Latn-BA" sz="2800" dirty="0"/>
              <a:t>Zaključci i preporuke</a:t>
            </a:r>
          </a:p>
          <a:p>
            <a:pPr>
              <a:lnSpc>
                <a:spcPts val="1546"/>
              </a:lnSpc>
              <a:spcBef>
                <a:spcPts val="600"/>
              </a:spcBef>
              <a:spcAft>
                <a:spcPts val="600"/>
              </a:spcAft>
            </a:pPr>
            <a:endParaRPr lang="en-US" sz="2800" spc="68" dirty="0">
              <a:latin typeface="Proxima Nova"/>
            </a:endParaRPr>
          </a:p>
        </p:txBody>
      </p:sp>
      <p:sp>
        <p:nvSpPr>
          <p:cNvPr id="9" name="Title 3"/>
          <p:cNvSpPr>
            <a:spLocks/>
          </p:cNvSpPr>
          <p:nvPr/>
        </p:nvSpPr>
        <p:spPr bwMode="auto">
          <a:xfrm>
            <a:off x="0" y="260649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6940"/>
              </a:lnSpc>
              <a:spcBef>
                <a:spcPct val="0"/>
              </a:spcBef>
            </a:pPr>
            <a:r>
              <a:rPr lang="bs-Latn-BA" sz="3200" b="1" spc="449" dirty="0">
                <a:latin typeface="Proxima Nova Alt 1"/>
              </a:rPr>
              <a:t>  </a:t>
            </a:r>
          </a:p>
          <a:p>
            <a:pPr>
              <a:lnSpc>
                <a:spcPts val="6940"/>
              </a:lnSpc>
              <a:spcBef>
                <a:spcPct val="0"/>
              </a:spcBef>
            </a:pPr>
            <a:r>
              <a:rPr lang="bs-Latn-BA" sz="3200" b="1" spc="449" dirty="0">
                <a:latin typeface="Proxima Nova Alt 1"/>
              </a:rPr>
              <a:t>	</a:t>
            </a:r>
            <a:r>
              <a:rPr lang="bs-Latn-BA" sz="3200" b="1" spc="449" dirty="0">
                <a:solidFill>
                  <a:schemeClr val="bg1"/>
                </a:solidFill>
                <a:latin typeface="Proxima Nova Alt 1"/>
              </a:rPr>
              <a:t>SADRŽAJ</a:t>
            </a:r>
            <a:endParaRPr lang="en-US" sz="3200" b="1" spc="449" dirty="0">
              <a:solidFill>
                <a:schemeClr val="bg1"/>
              </a:solidFill>
              <a:latin typeface="Proxima Nova Alt 1"/>
            </a:endParaRPr>
          </a:p>
          <a:p>
            <a:pPr>
              <a:lnSpc>
                <a:spcPts val="6940"/>
              </a:lnSpc>
              <a:spcBef>
                <a:spcPct val="0"/>
              </a:spcBef>
            </a:pPr>
            <a:r>
              <a:rPr lang="bs-Latn-BA" sz="3200" b="1" dirty="0">
                <a:solidFill>
                  <a:schemeClr val="bg1"/>
                </a:solidFill>
                <a:latin typeface="Anton"/>
              </a:rPr>
              <a:t> </a:t>
            </a:r>
            <a:endParaRPr lang="en-US" sz="3200" b="1" dirty="0">
              <a:solidFill>
                <a:schemeClr val="bg1"/>
              </a:solidFill>
              <a:latin typeface="Anton"/>
            </a:endParaRPr>
          </a:p>
        </p:txBody>
      </p:sp>
    </p:spTree>
    <p:extLst>
      <p:ext uri="{BB962C8B-B14F-4D97-AF65-F5344CB8AC3E}">
        <p14:creationId xmlns:p14="http://schemas.microsoft.com/office/powerpoint/2010/main" val="2819039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BC61FC8C-BED4-1CC6-95C5-8B7420D3C2DB}"/>
              </a:ext>
            </a:extLst>
          </p:cNvPr>
          <p:cNvSpPr txBox="1"/>
          <p:nvPr/>
        </p:nvSpPr>
        <p:spPr>
          <a:xfrm>
            <a:off x="624299" y="1171028"/>
            <a:ext cx="10943400" cy="4739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sr-Latn-RS"/>
            </a:defPPr>
            <a:lvl1pPr algn="just">
              <a:lnSpc>
                <a:spcPts val="2202"/>
              </a:lnSpc>
              <a:spcBef>
                <a:spcPct val="0"/>
              </a:spcBef>
              <a:defRPr b="1">
                <a:solidFill>
                  <a:srgbClr val="000000"/>
                </a:solidFill>
                <a:latin typeface="Montserrat Classic"/>
              </a:defRPr>
            </a:lvl1pPr>
          </a:lstStyle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bs-Latn-BA" dirty="0"/>
              <a:t>CBAM predstavlja mehanizam za uvođenje troška za emisije ugljen dioksida koji se emituje tokom proizvodnje proizvoda koji ulazi u EU s ciljem podsticanja čistije industrijske proizvodnje u zemljama koje nemaju mehanizme naplate emisija ugljen dioksida i sprečavanja „curenja“ ugljen dioksida. </a:t>
            </a:r>
          </a:p>
          <a:p>
            <a:pPr marL="285750" indent="-2857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bs-Latn-BA" dirty="0"/>
              <a:t>Uredba (EU) 2023/956 propisuje obaveze izvještavanja CBAM-a tokom prelaznog perioda od 1. oktobra 2023. do 31. decembra 2025. godine.</a:t>
            </a:r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bs-Latn-BA" dirty="0"/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bs-Latn-BA" dirty="0"/>
          </a:p>
          <a:p>
            <a:pPr marL="285750" indent="-28575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endParaRPr lang="bs-Latn-BA" dirty="0"/>
          </a:p>
        </p:txBody>
      </p:sp>
      <p:sp>
        <p:nvSpPr>
          <p:cNvPr id="7" name="Title 3"/>
          <p:cNvSpPr>
            <a:spLocks/>
          </p:cNvSpPr>
          <p:nvPr/>
        </p:nvSpPr>
        <p:spPr bwMode="auto">
          <a:xfrm>
            <a:off x="0" y="260649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6940"/>
              </a:lnSpc>
              <a:spcBef>
                <a:spcPct val="0"/>
              </a:spcBef>
            </a:pPr>
            <a:r>
              <a:rPr lang="bs-Latn-BA" sz="3200" dirty="0">
                <a:solidFill>
                  <a:schemeClr val="bg1"/>
                </a:solidFill>
                <a:latin typeface="Anton"/>
              </a:rPr>
              <a:t> Šta je CBAM i koje su trenutno obuhvaćene industrije?</a:t>
            </a:r>
            <a:endParaRPr lang="en-US" sz="3200" dirty="0">
              <a:solidFill>
                <a:schemeClr val="bg1"/>
              </a:solidFill>
              <a:latin typeface="Anton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3003297F-47B0-D802-12C1-14632DC5B0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5384587"/>
              </p:ext>
            </p:extLst>
          </p:nvPr>
        </p:nvGraphicFramePr>
        <p:xfrm>
          <a:off x="3008244" y="3660177"/>
          <a:ext cx="6798366" cy="3084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440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70559" y="967368"/>
            <a:ext cx="10864020" cy="5791200"/>
            <a:chOff x="198437" y="457200"/>
            <a:chExt cx="11353800" cy="6248400"/>
          </a:xfrm>
        </p:grpSpPr>
        <p:sp>
          <p:nvSpPr>
            <p:cNvPr id="3" name="Rounded Rectangle 2"/>
            <p:cNvSpPr/>
            <p:nvPr/>
          </p:nvSpPr>
          <p:spPr>
            <a:xfrm>
              <a:off x="579437" y="457200"/>
              <a:ext cx="4844220" cy="6096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s-Latn-BA" sz="2400" dirty="0">
                  <a:solidFill>
                    <a:schemeClr val="tx1"/>
                  </a:solidFill>
                </a:rPr>
                <a:t>Prelazni period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218237" y="457200"/>
              <a:ext cx="5029200" cy="6096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s-Latn-BA" sz="2400" dirty="0">
                  <a:solidFill>
                    <a:schemeClr val="tx1"/>
                  </a:solidFill>
                </a:rPr>
                <a:t>Period pune implementacije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>
            <a:xfrm flipV="1">
              <a:off x="198437" y="1600196"/>
              <a:ext cx="11353800" cy="4"/>
            </a:xfrm>
            <a:prstGeom prst="line">
              <a:avLst/>
            </a:prstGeom>
            <a:ln w="317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/>
            <p:nvPr/>
          </p:nvCxnSpPr>
          <p:spPr>
            <a:xfrm>
              <a:off x="579437" y="1600200"/>
              <a:ext cx="0" cy="1697753"/>
            </a:xfrm>
            <a:prstGeom prst="straightConnector1">
              <a:avLst/>
            </a:prstGeom>
            <a:ln w="28575">
              <a:tailEnd type="diamond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2091572" y="1600199"/>
              <a:ext cx="0" cy="1697753"/>
            </a:xfrm>
            <a:prstGeom prst="straightConnector1">
              <a:avLst/>
            </a:prstGeom>
            <a:ln w="31750">
              <a:tailEnd type="diamond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3779837" y="1600198"/>
              <a:ext cx="0" cy="1697753"/>
            </a:xfrm>
            <a:prstGeom prst="straightConnector1">
              <a:avLst/>
            </a:prstGeom>
            <a:ln w="31750">
              <a:tailEnd type="diamond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5423657" y="1600200"/>
              <a:ext cx="0" cy="1697753"/>
            </a:xfrm>
            <a:prstGeom prst="straightConnector1">
              <a:avLst/>
            </a:prstGeom>
            <a:ln w="31750">
              <a:tailEnd type="diamond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6218237" y="1600200"/>
              <a:ext cx="0" cy="1697753"/>
            </a:xfrm>
            <a:prstGeom prst="straightConnector1">
              <a:avLst/>
            </a:prstGeom>
            <a:ln w="31750">
              <a:tailEnd type="diamond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7818437" y="1600196"/>
              <a:ext cx="0" cy="1697753"/>
            </a:xfrm>
            <a:prstGeom prst="straightConnector1">
              <a:avLst/>
            </a:prstGeom>
            <a:ln w="31750">
              <a:tailEnd type="diamond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9418637" y="1600200"/>
              <a:ext cx="0" cy="1697753"/>
            </a:xfrm>
            <a:prstGeom prst="straightConnector1">
              <a:avLst/>
            </a:prstGeom>
            <a:ln w="31750">
              <a:tailEnd type="diamond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0942637" y="1600200"/>
              <a:ext cx="0" cy="1697753"/>
            </a:xfrm>
            <a:prstGeom prst="straightConnector1">
              <a:avLst/>
            </a:prstGeom>
            <a:ln w="31750">
              <a:tailEnd type="diamond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884237" y="1116564"/>
              <a:ext cx="10070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sz="2800" dirty="0"/>
                <a:t>2023.</a:t>
              </a:r>
              <a:endParaRPr lang="en-US" sz="2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370137" y="1116564"/>
              <a:ext cx="10070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sz="2800" dirty="0"/>
                <a:t>2024.</a:t>
              </a:r>
              <a:endParaRPr lang="en-US" sz="2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008437" y="1076980"/>
              <a:ext cx="10070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sz="2800" dirty="0"/>
                <a:t>2025.</a:t>
              </a:r>
              <a:endParaRPr lang="en-US" sz="28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446837" y="1076980"/>
              <a:ext cx="10070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sz="2800" dirty="0"/>
                <a:t>2026.</a:t>
              </a:r>
              <a:endParaRPr lang="en-US" sz="28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191233" y="1076980"/>
              <a:ext cx="10070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sz="2800" dirty="0"/>
                <a:t>2030.</a:t>
              </a:r>
              <a:endParaRPr lang="en-US" sz="28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630830" y="1128228"/>
              <a:ext cx="10070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sz="2800" dirty="0"/>
                <a:t>2034.</a:t>
              </a:r>
              <a:endParaRPr lang="en-US" sz="28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91844" y="1848911"/>
              <a:ext cx="139179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dirty="0"/>
                <a:t>1.10.2023.</a:t>
              </a:r>
            </a:p>
            <a:p>
              <a:r>
                <a:rPr lang="bs-Latn-BA" dirty="0"/>
                <a:t>početak </a:t>
              </a:r>
            </a:p>
            <a:p>
              <a:r>
                <a:rPr lang="bs-Latn-BA" dirty="0"/>
                <a:t>tranzicionog </a:t>
              </a:r>
            </a:p>
            <a:p>
              <a:r>
                <a:rPr lang="bs-Latn-BA" dirty="0"/>
                <a:t>perioda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178878" y="1831982"/>
              <a:ext cx="162794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dirty="0"/>
                <a:t>31.01.2024.</a:t>
              </a:r>
            </a:p>
            <a:p>
              <a:r>
                <a:rPr lang="bs-Latn-BA" dirty="0"/>
                <a:t>rok za </a:t>
              </a:r>
            </a:p>
            <a:p>
              <a:r>
                <a:rPr lang="bs-Latn-BA" dirty="0"/>
                <a:t>dostavljanje </a:t>
              </a:r>
            </a:p>
            <a:p>
              <a:r>
                <a:rPr lang="bs-Latn-BA" dirty="0"/>
                <a:t>prvog izvještaja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79496" y="1831982"/>
              <a:ext cx="1736501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dirty="0"/>
                <a:t>31.12.2025.</a:t>
              </a:r>
            </a:p>
            <a:p>
              <a:r>
                <a:rPr lang="bs-Latn-BA" dirty="0"/>
                <a:t>kraj tranzicionog</a:t>
              </a:r>
            </a:p>
            <a:p>
              <a:r>
                <a:rPr lang="bs-Latn-BA" dirty="0"/>
                <a:t>perioda, </a:t>
              </a:r>
            </a:p>
            <a:p>
              <a:r>
                <a:rPr lang="bs-Latn-BA" dirty="0"/>
                <a:t>proširenje </a:t>
              </a:r>
            </a:p>
            <a:p>
              <a:r>
                <a:rPr lang="bs-Latn-BA" dirty="0"/>
                <a:t>obuhvata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45224" y="1848911"/>
              <a:ext cx="156485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dirty="0"/>
                <a:t>1.1.2026.</a:t>
              </a:r>
            </a:p>
            <a:p>
              <a:r>
                <a:rPr lang="bs-Latn-BA" dirty="0"/>
                <a:t>početak</a:t>
              </a:r>
            </a:p>
            <a:p>
              <a:r>
                <a:rPr lang="bs-Latn-BA" dirty="0"/>
                <a:t>pune primjene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861722" y="1849972"/>
              <a:ext cx="1386020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dirty="0"/>
                <a:t>31.12.2030.</a:t>
              </a:r>
            </a:p>
            <a:p>
              <a:r>
                <a:rPr lang="bs-Latn-BA" dirty="0"/>
                <a:t>CBAM</a:t>
              </a:r>
            </a:p>
            <a:p>
              <a:r>
                <a:rPr lang="bs-Latn-BA" dirty="0"/>
                <a:t>uključuje sve</a:t>
              </a:r>
            </a:p>
            <a:p>
              <a:r>
                <a:rPr lang="bs-Latn-BA" dirty="0"/>
                <a:t>EU ETS </a:t>
              </a:r>
            </a:p>
            <a:p>
              <a:r>
                <a:rPr lang="bs-Latn-BA" dirty="0"/>
                <a:t>proizvode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523685" y="1849972"/>
              <a:ext cx="122129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s-Latn-BA" dirty="0"/>
                <a:t>1.1.2034.</a:t>
              </a:r>
            </a:p>
            <a:p>
              <a:r>
                <a:rPr lang="bs-Latn-BA" dirty="0"/>
                <a:t>ukidanje </a:t>
              </a:r>
            </a:p>
            <a:p>
              <a:r>
                <a:rPr lang="bs-Latn-BA" dirty="0"/>
                <a:t>besplatnih </a:t>
              </a:r>
            </a:p>
            <a:p>
              <a:r>
                <a:rPr lang="bs-Latn-BA" dirty="0"/>
                <a:t>certifikata</a:t>
              </a:r>
              <a:endParaRPr lang="en-US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579437" y="3657600"/>
              <a:ext cx="4844220" cy="30480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bs-Latn-BA" dirty="0">
                  <a:solidFill>
                    <a:schemeClr val="tx1"/>
                  </a:solidFill>
                </a:rPr>
                <a:t>OBAVEZE:</a:t>
              </a:r>
            </a:p>
            <a:p>
              <a:pPr marL="342900" indent="-342900">
                <a:buAutoNum type="arabicPeriod"/>
              </a:pPr>
              <a:r>
                <a:rPr lang="bs-Latn-BA" dirty="0">
                  <a:solidFill>
                    <a:schemeClr val="tx1"/>
                  </a:solidFill>
                </a:rPr>
                <a:t>Praćenje emisija</a:t>
              </a:r>
            </a:p>
            <a:p>
              <a:pPr marL="342900" indent="-342900">
                <a:buAutoNum type="arabicPeriod"/>
              </a:pPr>
              <a:r>
                <a:rPr lang="bs-Latn-BA" dirty="0">
                  <a:solidFill>
                    <a:schemeClr val="tx1"/>
                  </a:solidFill>
                </a:rPr>
                <a:t>Kvartalno izvještavanje</a:t>
              </a:r>
            </a:p>
            <a:p>
              <a:pPr marL="342900" indent="-342900">
                <a:buAutoNum type="arabicPeriod"/>
              </a:pPr>
              <a:r>
                <a:rPr lang="bs-Latn-BA" dirty="0">
                  <a:solidFill>
                    <a:schemeClr val="tx1"/>
                  </a:solidFill>
                </a:rPr>
                <a:t>Ukupni iznos izvezenih proizvoda  u datom kvartalu</a:t>
              </a:r>
            </a:p>
            <a:p>
              <a:pPr marL="342900" indent="-342900">
                <a:buAutoNum type="arabicPeriod"/>
              </a:pPr>
              <a:r>
                <a:rPr lang="bs-Latn-BA" dirty="0">
                  <a:solidFill>
                    <a:schemeClr val="tx1"/>
                  </a:solidFill>
                </a:rPr>
                <a:t>Ukupne direktne i indirektne emisije </a:t>
              </a:r>
            </a:p>
            <a:p>
              <a:pPr marL="342900" indent="-342900">
                <a:buAutoNum type="arabicPeriod"/>
              </a:pPr>
              <a:r>
                <a:rPr lang="bs-Latn-BA" dirty="0">
                  <a:solidFill>
                    <a:schemeClr val="tx1"/>
                  </a:solidFill>
                </a:rPr>
                <a:t>Cijena emisija  ugljen dioksida u državi (ako postoji takav sistem</a:t>
              </a:r>
            </a:p>
            <a:p>
              <a:pPr marL="342900" indent="-342900">
                <a:buAutoNum type="arabicPeriod"/>
              </a:pPr>
              <a:endParaRPr lang="en-US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218237" y="3638550"/>
              <a:ext cx="4844220" cy="30480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bs-Latn-BA" sz="1600" dirty="0">
                  <a:solidFill>
                    <a:schemeClr val="tx1"/>
                  </a:solidFill>
                </a:rPr>
                <a:t>OBAVEZE:</a:t>
              </a:r>
            </a:p>
            <a:p>
              <a:pPr marL="342900" indent="-342900">
                <a:buAutoNum type="arabicPeriod"/>
              </a:pPr>
              <a:r>
                <a:rPr lang="bs-Latn-BA" sz="1600" dirty="0">
                  <a:solidFill>
                    <a:schemeClr val="tx1"/>
                  </a:solidFill>
                </a:rPr>
                <a:t>Finansijske obaveze – kupovanje CBAM certifikata</a:t>
              </a:r>
            </a:p>
            <a:p>
              <a:pPr marL="342900" indent="-342900">
                <a:buAutoNum type="arabicPeriod"/>
              </a:pPr>
              <a:r>
                <a:rPr lang="bs-Latn-BA" sz="1600" dirty="0">
                  <a:solidFill>
                    <a:schemeClr val="tx1"/>
                  </a:solidFill>
                </a:rPr>
                <a:t>Godišnje izvještavanje i verifikacija emisija</a:t>
              </a:r>
            </a:p>
            <a:p>
              <a:pPr marL="342900" indent="-342900">
                <a:buAutoNum type="arabicPeriod"/>
              </a:pPr>
              <a:r>
                <a:rPr lang="bs-Latn-BA" sz="1600" dirty="0">
                  <a:solidFill>
                    <a:schemeClr val="tx1"/>
                  </a:solidFill>
                </a:rPr>
                <a:t>Ukupni igodišnji znos izvezenih proizvoda</a:t>
              </a:r>
            </a:p>
            <a:p>
              <a:pPr marL="342900" indent="-342900">
                <a:buAutoNum type="arabicPeriod"/>
              </a:pPr>
              <a:r>
                <a:rPr lang="bs-Latn-BA" sz="1600" dirty="0">
                  <a:solidFill>
                    <a:schemeClr val="tx1"/>
                  </a:solidFill>
                </a:rPr>
                <a:t>Ukupne direktne i indirektne emisije </a:t>
              </a:r>
            </a:p>
            <a:p>
              <a:pPr marL="342900" indent="-342900">
                <a:buAutoNum type="arabicPeriod"/>
              </a:pPr>
              <a:r>
                <a:rPr lang="bs-Latn-BA" sz="1600" dirty="0">
                  <a:solidFill>
                    <a:schemeClr val="tx1"/>
                  </a:solidFill>
                </a:rPr>
                <a:t>Cijena emisija  ugljen dioksida u državi (ako postoji takav sistem</a:t>
              </a:r>
            </a:p>
            <a:p>
              <a:pPr marL="342900" indent="-342900">
                <a:buAutoNum type="arabicPeriod"/>
              </a:pPr>
              <a:endParaRPr lang="en-US" sz="1600" dirty="0"/>
            </a:p>
          </p:txBody>
        </p:sp>
      </p:grpSp>
      <p:sp>
        <p:nvSpPr>
          <p:cNvPr id="28" name="Title 3"/>
          <p:cNvSpPr>
            <a:spLocks/>
          </p:cNvSpPr>
          <p:nvPr/>
        </p:nvSpPr>
        <p:spPr bwMode="auto">
          <a:xfrm>
            <a:off x="0" y="260650"/>
            <a:ext cx="12007047" cy="600742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6940"/>
              </a:lnSpc>
              <a:spcBef>
                <a:spcPct val="0"/>
              </a:spcBef>
            </a:pPr>
            <a:r>
              <a:rPr lang="bs-Latn-BA" sz="3200" dirty="0">
                <a:solidFill>
                  <a:schemeClr val="bg1"/>
                </a:solidFill>
                <a:latin typeface="Anton"/>
              </a:rPr>
              <a:t> Dinamika implementacije CBAM-a</a:t>
            </a:r>
            <a:endParaRPr lang="en-US" sz="3200" dirty="0">
              <a:solidFill>
                <a:schemeClr val="bg1"/>
              </a:solidFill>
              <a:latin typeface="Anton"/>
            </a:endParaRPr>
          </a:p>
        </p:txBody>
      </p:sp>
    </p:spTree>
    <p:extLst>
      <p:ext uri="{BB962C8B-B14F-4D97-AF65-F5344CB8AC3E}">
        <p14:creationId xmlns:p14="http://schemas.microsoft.com/office/powerpoint/2010/main" val="1493099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ED50D46C-4E4B-4BB5-CA05-8ECE33FF02A6}"/>
              </a:ext>
            </a:extLst>
          </p:cNvPr>
          <p:cNvGrpSpPr/>
          <p:nvPr/>
        </p:nvGrpSpPr>
        <p:grpSpPr>
          <a:xfrm rot="-10800000">
            <a:off x="5236720" y="2587410"/>
            <a:ext cx="1938483" cy="2767623"/>
            <a:chOff x="0" y="0"/>
            <a:chExt cx="4734206" cy="6872757"/>
          </a:xfrm>
          <a:solidFill>
            <a:schemeClr val="bg1">
              <a:lumMod val="50000"/>
            </a:schemeClr>
          </a:solidFill>
        </p:grpSpPr>
        <p:sp>
          <p:nvSpPr>
            <p:cNvPr id="36" name="Freeform 7">
              <a:extLst>
                <a:ext uri="{FF2B5EF4-FFF2-40B4-BE49-F238E27FC236}">
                  <a16:creationId xmlns:a16="http://schemas.microsoft.com/office/drawing/2014/main" xmlns="" id="{C71A00DE-B5E3-5600-1CA9-E01EFB35E2F6}"/>
                </a:ext>
              </a:extLst>
            </p:cNvPr>
            <p:cNvSpPr/>
            <p:nvPr/>
          </p:nvSpPr>
          <p:spPr>
            <a:xfrm>
              <a:off x="0" y="0"/>
              <a:ext cx="4734206" cy="6872757"/>
            </a:xfrm>
            <a:custGeom>
              <a:avLst/>
              <a:gdLst/>
              <a:ahLst/>
              <a:cxnLst/>
              <a:rect l="l" t="t" r="r" b="b"/>
              <a:pathLst>
                <a:path w="4734206" h="6872757">
                  <a:moveTo>
                    <a:pt x="1324610" y="0"/>
                  </a:moveTo>
                  <a:lnTo>
                    <a:pt x="0" y="0"/>
                  </a:lnTo>
                  <a:lnTo>
                    <a:pt x="0" y="5548147"/>
                  </a:lnTo>
                  <a:lnTo>
                    <a:pt x="1324610" y="6872757"/>
                  </a:lnTo>
                  <a:lnTo>
                    <a:pt x="4734206" y="6872757"/>
                  </a:lnTo>
                  <a:lnTo>
                    <a:pt x="4734206" y="0"/>
                  </a:lnTo>
                  <a:lnTo>
                    <a:pt x="132461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bs-Latn-BA" sz="1355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AFEF0D44-ABB5-2D36-4BA0-2A4635BA7B41}"/>
              </a:ext>
            </a:extLst>
          </p:cNvPr>
          <p:cNvGrpSpPr/>
          <p:nvPr/>
        </p:nvGrpSpPr>
        <p:grpSpPr>
          <a:xfrm>
            <a:off x="7279674" y="3112666"/>
            <a:ext cx="2051709" cy="2849819"/>
            <a:chOff x="0" y="0"/>
            <a:chExt cx="4734206" cy="6865693"/>
          </a:xfrm>
          <a:solidFill>
            <a:srgbClr val="003060"/>
          </a:solidFill>
        </p:grpSpPr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xmlns="" id="{28AEDF78-5F3F-FB37-5FD1-430AAE073864}"/>
                </a:ext>
              </a:extLst>
            </p:cNvPr>
            <p:cNvSpPr/>
            <p:nvPr/>
          </p:nvSpPr>
          <p:spPr>
            <a:xfrm>
              <a:off x="0" y="0"/>
              <a:ext cx="4734206" cy="6865693"/>
            </a:xfrm>
            <a:custGeom>
              <a:avLst/>
              <a:gdLst/>
              <a:ahLst/>
              <a:cxnLst/>
              <a:rect l="l" t="t" r="r" b="b"/>
              <a:pathLst>
                <a:path w="4734206" h="6865693">
                  <a:moveTo>
                    <a:pt x="1324610" y="0"/>
                  </a:moveTo>
                  <a:lnTo>
                    <a:pt x="0" y="0"/>
                  </a:lnTo>
                  <a:lnTo>
                    <a:pt x="0" y="5541083"/>
                  </a:lnTo>
                  <a:lnTo>
                    <a:pt x="1324610" y="6865693"/>
                  </a:lnTo>
                  <a:lnTo>
                    <a:pt x="4734206" y="6865693"/>
                  </a:lnTo>
                  <a:lnTo>
                    <a:pt x="4734206" y="0"/>
                  </a:lnTo>
                  <a:lnTo>
                    <a:pt x="132461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bs-Latn-BA" sz="1355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36B0FC45-61C6-7740-B28A-56F1B5320A25}"/>
              </a:ext>
            </a:extLst>
          </p:cNvPr>
          <p:cNvSpPr txBox="1"/>
          <p:nvPr/>
        </p:nvSpPr>
        <p:spPr>
          <a:xfrm>
            <a:off x="5504666" y="3340229"/>
            <a:ext cx="1570814" cy="1760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1355" b="1" dirty="0">
                <a:solidFill>
                  <a:schemeClr val="bg1"/>
                </a:solidFill>
                <a:latin typeface="Montserrat" panose="020F0502020204030204" pitchFamily="2" charset="-18"/>
              </a:rPr>
              <a:t>Emisije CO</a:t>
            </a:r>
            <a:r>
              <a:rPr lang="bs-Latn-BA" sz="903" b="1" dirty="0">
                <a:solidFill>
                  <a:schemeClr val="bg1"/>
                </a:solidFill>
                <a:latin typeface="Montserrat" panose="020F0502020204030204" pitchFamily="2" charset="-18"/>
              </a:rPr>
              <a:t>2</a:t>
            </a:r>
            <a:r>
              <a:rPr lang="bs-Latn-BA" sz="1355" b="1" dirty="0">
                <a:solidFill>
                  <a:schemeClr val="bg1"/>
                </a:solidFill>
                <a:latin typeface="Montserrat" panose="020F0502020204030204" pitchFamily="2" charset="-18"/>
              </a:rPr>
              <a:t> nastale iz proizvodnje CBAM proizvoda na nivou industrijskog pogona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363410CC-0FCB-D903-5409-EE523A0ADBA9}"/>
              </a:ext>
            </a:extLst>
          </p:cNvPr>
          <p:cNvGrpSpPr/>
          <p:nvPr/>
        </p:nvGrpSpPr>
        <p:grpSpPr>
          <a:xfrm>
            <a:off x="8086923" y="5355033"/>
            <a:ext cx="1032747" cy="1058002"/>
            <a:chOff x="0" y="0"/>
            <a:chExt cx="812800" cy="812800"/>
          </a:xfrm>
        </p:grpSpPr>
        <p:sp>
          <p:nvSpPr>
            <p:cNvPr id="46" name="Freeform 21">
              <a:extLst>
                <a:ext uri="{FF2B5EF4-FFF2-40B4-BE49-F238E27FC236}">
                  <a16:creationId xmlns:a16="http://schemas.microsoft.com/office/drawing/2014/main" xmlns="" id="{0712EC81-B4D1-4B22-418E-5FE7FCA52A1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3060"/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endParaRPr lang="bs-Latn-BA" sz="2480"/>
            </a:p>
          </p:txBody>
        </p:sp>
        <p:sp>
          <p:nvSpPr>
            <p:cNvPr id="47" name="TextBox 22">
              <a:extLst>
                <a:ext uri="{FF2B5EF4-FFF2-40B4-BE49-F238E27FC236}">
                  <a16:creationId xmlns:a16="http://schemas.microsoft.com/office/drawing/2014/main" xmlns="" id="{E581F153-3A7E-B33D-CA96-127600B30006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47463" tIns="47463" rIns="47463" bIns="47463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2877"/>
                </a:lnSpc>
              </a:pPr>
              <a:endParaRPr sz="1683"/>
            </a:p>
          </p:txBody>
        </p:sp>
      </p:grpSp>
      <p:sp>
        <p:nvSpPr>
          <p:cNvPr id="48" name="TextBox 59">
            <a:extLst>
              <a:ext uri="{FF2B5EF4-FFF2-40B4-BE49-F238E27FC236}">
                <a16:creationId xmlns:a16="http://schemas.microsoft.com/office/drawing/2014/main" xmlns="" id="{BEC4C052-63CA-7A0C-CCF0-1425C9B8018C}"/>
              </a:ext>
            </a:extLst>
          </p:cNvPr>
          <p:cNvSpPr txBox="1"/>
          <p:nvPr/>
        </p:nvSpPr>
        <p:spPr>
          <a:xfrm>
            <a:off x="7970357" y="5646223"/>
            <a:ext cx="1265879" cy="37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bs-Latn-BA" sz="1204" b="1" dirty="0">
                <a:solidFill>
                  <a:srgbClr val="FFFFFF"/>
                </a:solidFill>
                <a:latin typeface="Montserrat" panose="020F0502020204030204" pitchFamily="2" charset="-18"/>
              </a:rPr>
              <a:t>SCOPE 3 INDIREKTNE</a:t>
            </a:r>
            <a:endParaRPr lang="en-US" sz="1204" b="1" dirty="0">
              <a:solidFill>
                <a:srgbClr val="FFFFFF"/>
              </a:solidFill>
              <a:latin typeface="Montserrat" panose="020F0502020204030204" pitchFamily="2" charset="-18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80FF33FD-45F2-3A3D-77F9-E1E58AF3E266}"/>
              </a:ext>
            </a:extLst>
          </p:cNvPr>
          <p:cNvSpPr txBox="1"/>
          <p:nvPr/>
        </p:nvSpPr>
        <p:spPr>
          <a:xfrm>
            <a:off x="7725779" y="3766895"/>
            <a:ext cx="1463412" cy="1134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1355" b="1" dirty="0">
                <a:solidFill>
                  <a:schemeClr val="bg1"/>
                </a:solidFill>
                <a:latin typeface="Montserrat" panose="020F0502020204030204" pitchFamily="2" charset="-18"/>
              </a:rPr>
              <a:t>Potrošnja, transport, distribucija i kraj životnog ciklusa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D0319E3C-7A1E-13B1-718B-E99AED92DFD1}"/>
              </a:ext>
            </a:extLst>
          </p:cNvPr>
          <p:cNvGrpSpPr/>
          <p:nvPr/>
        </p:nvGrpSpPr>
        <p:grpSpPr>
          <a:xfrm rot="-10800000">
            <a:off x="1059019" y="2642633"/>
            <a:ext cx="1938483" cy="2767623"/>
            <a:chOff x="0" y="0"/>
            <a:chExt cx="4734206" cy="6872757"/>
          </a:xfrm>
          <a:solidFill>
            <a:schemeClr val="bg1">
              <a:lumMod val="50000"/>
            </a:schemeClr>
          </a:solidFill>
        </p:grpSpPr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xmlns="" id="{43E64D62-DA9E-AE3F-EB0D-B6FDB6BFEAA9}"/>
                </a:ext>
              </a:extLst>
            </p:cNvPr>
            <p:cNvSpPr/>
            <p:nvPr/>
          </p:nvSpPr>
          <p:spPr>
            <a:xfrm>
              <a:off x="0" y="0"/>
              <a:ext cx="4734206" cy="6872757"/>
            </a:xfrm>
            <a:custGeom>
              <a:avLst/>
              <a:gdLst/>
              <a:ahLst/>
              <a:cxnLst/>
              <a:rect l="l" t="t" r="r" b="b"/>
              <a:pathLst>
                <a:path w="4734206" h="6872757">
                  <a:moveTo>
                    <a:pt x="1324610" y="0"/>
                  </a:moveTo>
                  <a:lnTo>
                    <a:pt x="0" y="0"/>
                  </a:lnTo>
                  <a:lnTo>
                    <a:pt x="0" y="5548147"/>
                  </a:lnTo>
                  <a:lnTo>
                    <a:pt x="1324610" y="6872757"/>
                  </a:lnTo>
                  <a:lnTo>
                    <a:pt x="4734206" y="6872757"/>
                  </a:lnTo>
                  <a:lnTo>
                    <a:pt x="4734206" y="0"/>
                  </a:lnTo>
                  <a:lnTo>
                    <a:pt x="132461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bs-Latn-BA" sz="1355" dirty="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B58687FA-E0DF-8538-D64F-9127C23D4A39}"/>
              </a:ext>
            </a:extLst>
          </p:cNvPr>
          <p:cNvGrpSpPr/>
          <p:nvPr/>
        </p:nvGrpSpPr>
        <p:grpSpPr>
          <a:xfrm>
            <a:off x="1313193" y="1910193"/>
            <a:ext cx="1032747" cy="1058002"/>
            <a:chOff x="0" y="0"/>
            <a:chExt cx="812800" cy="812800"/>
          </a:xfrm>
        </p:grpSpPr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xmlns="" id="{060B0EB0-7311-58AF-DB8A-4D55680A1D7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endParaRPr lang="bs-Latn-BA" sz="2480" dirty="0"/>
            </a:p>
          </p:txBody>
        </p:sp>
        <p:sp>
          <p:nvSpPr>
            <p:cNvPr id="58" name="TextBox 22">
              <a:extLst>
                <a:ext uri="{FF2B5EF4-FFF2-40B4-BE49-F238E27FC236}">
                  <a16:creationId xmlns:a16="http://schemas.microsoft.com/office/drawing/2014/main" xmlns="" id="{DA3EC1E2-381A-3A10-73D9-AC7E67A52B19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47463" tIns="47463" rIns="47463" bIns="47463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2877"/>
                </a:lnSpc>
              </a:pPr>
              <a:endParaRPr sz="1683"/>
            </a:p>
          </p:txBody>
        </p:sp>
      </p:grpSp>
      <p:sp>
        <p:nvSpPr>
          <p:cNvPr id="59" name="TextBox 59">
            <a:extLst>
              <a:ext uri="{FF2B5EF4-FFF2-40B4-BE49-F238E27FC236}">
                <a16:creationId xmlns:a16="http://schemas.microsoft.com/office/drawing/2014/main" xmlns="" id="{07FA5D86-5B32-68C9-31EE-80231AC127BB}"/>
              </a:ext>
            </a:extLst>
          </p:cNvPr>
          <p:cNvSpPr txBox="1"/>
          <p:nvPr/>
        </p:nvSpPr>
        <p:spPr>
          <a:xfrm>
            <a:off x="1196627" y="2182747"/>
            <a:ext cx="1265879" cy="37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bs-Latn-BA" sz="1204" b="1" dirty="0">
                <a:solidFill>
                  <a:srgbClr val="FFFFFF"/>
                </a:solidFill>
                <a:latin typeface="Montserrat" panose="020F0502020204030204" pitchFamily="2" charset="-18"/>
              </a:rPr>
              <a:t>SCOPE 2 INDIREKTNE</a:t>
            </a:r>
            <a:endParaRPr lang="en-US" sz="1204" b="1" dirty="0">
              <a:solidFill>
                <a:srgbClr val="FFFFFF"/>
              </a:solidFill>
              <a:latin typeface="Montserrat" panose="020F0502020204030204" pitchFamily="2" charset="-18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6E4AD13F-5722-6D51-F4AA-517B918CE814}"/>
              </a:ext>
            </a:extLst>
          </p:cNvPr>
          <p:cNvSpPr txBox="1"/>
          <p:nvPr/>
        </p:nvSpPr>
        <p:spPr>
          <a:xfrm>
            <a:off x="1377576" y="3531180"/>
            <a:ext cx="1570814" cy="134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1355" b="1" dirty="0">
                <a:solidFill>
                  <a:schemeClr val="bg1"/>
                </a:solidFill>
                <a:latin typeface="Montserrat" panose="020F0502020204030204" pitchFamily="2" charset="-18"/>
              </a:rPr>
              <a:t>Električna energija utrošena za proizvodnju CBAM proizvoda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0FA186CE-5F89-4869-68BE-B87CDD786EC1}"/>
              </a:ext>
            </a:extLst>
          </p:cNvPr>
          <p:cNvGrpSpPr/>
          <p:nvPr/>
        </p:nvGrpSpPr>
        <p:grpSpPr>
          <a:xfrm rot="10800000">
            <a:off x="3103382" y="2567175"/>
            <a:ext cx="2051709" cy="1641645"/>
            <a:chOff x="0" y="0"/>
            <a:chExt cx="4734206" cy="6865693"/>
          </a:xfrm>
          <a:solidFill>
            <a:schemeClr val="bg1">
              <a:lumMod val="50000"/>
            </a:schemeClr>
          </a:solidFill>
        </p:grpSpPr>
        <p:sp>
          <p:nvSpPr>
            <p:cNvPr id="62" name="Freeform 9">
              <a:extLst>
                <a:ext uri="{FF2B5EF4-FFF2-40B4-BE49-F238E27FC236}">
                  <a16:creationId xmlns:a16="http://schemas.microsoft.com/office/drawing/2014/main" xmlns="" id="{2E614D1F-8150-CB95-B7F0-742C28EF9A9D}"/>
                </a:ext>
              </a:extLst>
            </p:cNvPr>
            <p:cNvSpPr/>
            <p:nvPr/>
          </p:nvSpPr>
          <p:spPr>
            <a:xfrm>
              <a:off x="0" y="0"/>
              <a:ext cx="4734206" cy="6865693"/>
            </a:xfrm>
            <a:custGeom>
              <a:avLst/>
              <a:gdLst/>
              <a:ahLst/>
              <a:cxnLst/>
              <a:rect l="l" t="t" r="r" b="b"/>
              <a:pathLst>
                <a:path w="4734206" h="6865693">
                  <a:moveTo>
                    <a:pt x="1324610" y="0"/>
                  </a:moveTo>
                  <a:lnTo>
                    <a:pt x="0" y="0"/>
                  </a:lnTo>
                  <a:lnTo>
                    <a:pt x="0" y="5541083"/>
                  </a:lnTo>
                  <a:lnTo>
                    <a:pt x="1324610" y="6865693"/>
                  </a:lnTo>
                  <a:lnTo>
                    <a:pt x="4734206" y="6865693"/>
                  </a:lnTo>
                  <a:lnTo>
                    <a:pt x="4734206" y="0"/>
                  </a:lnTo>
                  <a:lnTo>
                    <a:pt x="1324610" y="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bs-Latn-BA" sz="1355" dirty="0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xmlns="" id="{CE2CF6A7-2799-84E6-F37B-B72CAE36B2D0}"/>
              </a:ext>
            </a:extLst>
          </p:cNvPr>
          <p:cNvGrpSpPr/>
          <p:nvPr/>
        </p:nvGrpSpPr>
        <p:grpSpPr>
          <a:xfrm>
            <a:off x="3670241" y="1838377"/>
            <a:ext cx="1032747" cy="1058002"/>
            <a:chOff x="0" y="0"/>
            <a:chExt cx="812800" cy="812800"/>
          </a:xfrm>
        </p:grpSpPr>
        <p:sp>
          <p:nvSpPr>
            <p:cNvPr id="64" name="Freeform 21">
              <a:extLst>
                <a:ext uri="{FF2B5EF4-FFF2-40B4-BE49-F238E27FC236}">
                  <a16:creationId xmlns:a16="http://schemas.microsoft.com/office/drawing/2014/main" xmlns="" id="{4AFE73F7-6A08-8079-7910-5FBDB21B9D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endParaRPr lang="bs-Latn-BA" sz="2480"/>
            </a:p>
          </p:txBody>
        </p:sp>
        <p:sp>
          <p:nvSpPr>
            <p:cNvPr id="65" name="TextBox 22">
              <a:extLst>
                <a:ext uri="{FF2B5EF4-FFF2-40B4-BE49-F238E27FC236}">
                  <a16:creationId xmlns:a16="http://schemas.microsoft.com/office/drawing/2014/main" xmlns="" id="{0308FE73-0267-F6D8-114D-4004C71A89CB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47463" tIns="47463" rIns="47463" bIns="47463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2877"/>
                </a:lnSpc>
              </a:pPr>
              <a:endParaRPr sz="1683"/>
            </a:p>
          </p:txBody>
        </p:sp>
      </p:grpSp>
      <p:sp>
        <p:nvSpPr>
          <p:cNvPr id="66" name="TextBox 59">
            <a:extLst>
              <a:ext uri="{FF2B5EF4-FFF2-40B4-BE49-F238E27FC236}">
                <a16:creationId xmlns:a16="http://schemas.microsoft.com/office/drawing/2014/main" xmlns="" id="{E2141AA2-03C4-1E05-77F1-E990440B196D}"/>
              </a:ext>
            </a:extLst>
          </p:cNvPr>
          <p:cNvSpPr txBox="1"/>
          <p:nvPr/>
        </p:nvSpPr>
        <p:spPr>
          <a:xfrm>
            <a:off x="3553675" y="2129566"/>
            <a:ext cx="1265879" cy="37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bs-Latn-BA" sz="1204" b="1" dirty="0">
                <a:solidFill>
                  <a:srgbClr val="FFFFFF"/>
                </a:solidFill>
                <a:latin typeface="Montserrat" panose="020F0502020204030204" pitchFamily="2" charset="-18"/>
              </a:rPr>
              <a:t>SCOPE 3 INDIREKTNE</a:t>
            </a:r>
            <a:endParaRPr lang="en-US" sz="1204" b="1" dirty="0">
              <a:solidFill>
                <a:srgbClr val="FFFFFF"/>
              </a:solidFill>
              <a:latin typeface="Montserrat" panose="020F0502020204030204" pitchFamily="2" charset="-18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D2DD4571-2DE8-70A6-98DE-0A08610A2A75}"/>
              </a:ext>
            </a:extLst>
          </p:cNvPr>
          <p:cNvSpPr/>
          <p:nvPr/>
        </p:nvSpPr>
        <p:spPr>
          <a:xfrm>
            <a:off x="3108969" y="4200993"/>
            <a:ext cx="2055613" cy="1216204"/>
          </a:xfrm>
          <a:prstGeom prst="rect">
            <a:avLst/>
          </a:prstGeom>
          <a:solidFill>
            <a:srgbClr val="003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 sz="1355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8E425B3F-F0BF-06DB-B919-157F8BF171E7}"/>
              </a:ext>
            </a:extLst>
          </p:cNvPr>
          <p:cNvSpPr txBox="1"/>
          <p:nvPr/>
        </p:nvSpPr>
        <p:spPr>
          <a:xfrm>
            <a:off x="3196529" y="3034300"/>
            <a:ext cx="2051708" cy="9264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1355" b="1" dirty="0">
                <a:solidFill>
                  <a:schemeClr val="bg1"/>
                </a:solidFill>
                <a:latin typeface="Montserrat" panose="020F0502020204030204" pitchFamily="2" charset="-18"/>
              </a:rPr>
              <a:t>Ulazni materijal u okviru CBAM-a (u slučaju složenih proizvoda)</a:t>
            </a: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xmlns="" id="{186C0AD1-EB75-1937-B202-9F49EC3B50ED}"/>
              </a:ext>
            </a:extLst>
          </p:cNvPr>
          <p:cNvGrpSpPr/>
          <p:nvPr/>
        </p:nvGrpSpPr>
        <p:grpSpPr>
          <a:xfrm>
            <a:off x="9739769" y="2684424"/>
            <a:ext cx="1524815" cy="617894"/>
            <a:chOff x="0" y="0"/>
            <a:chExt cx="4240613" cy="2311400"/>
          </a:xfrm>
          <a:solidFill>
            <a:schemeClr val="bg1">
              <a:lumMod val="50000"/>
            </a:schemeClr>
          </a:solidFill>
        </p:grpSpPr>
        <p:sp>
          <p:nvSpPr>
            <p:cNvPr id="71" name="Freeform 16">
              <a:extLst>
                <a:ext uri="{FF2B5EF4-FFF2-40B4-BE49-F238E27FC236}">
                  <a16:creationId xmlns:a16="http://schemas.microsoft.com/office/drawing/2014/main" xmlns="" id="{F06BF554-4876-4977-9E1B-0A7050A15D7A}"/>
                </a:ext>
              </a:extLst>
            </p:cNvPr>
            <p:cNvSpPr/>
            <p:nvPr/>
          </p:nvSpPr>
          <p:spPr>
            <a:xfrm>
              <a:off x="0" y="0"/>
              <a:ext cx="4240613" cy="2311400"/>
            </a:xfrm>
            <a:custGeom>
              <a:avLst/>
              <a:gdLst/>
              <a:ahLst/>
              <a:cxnLst/>
              <a:rect l="l" t="t" r="r" b="b"/>
              <a:pathLst>
                <a:path w="4240613" h="2311400">
                  <a:moveTo>
                    <a:pt x="3935813" y="0"/>
                  </a:moveTo>
                  <a:lnTo>
                    <a:pt x="304800" y="0"/>
                  </a:lnTo>
                  <a:cubicBezTo>
                    <a:pt x="135890" y="0"/>
                    <a:pt x="0" y="135890"/>
                    <a:pt x="0" y="304800"/>
                  </a:cubicBezTo>
                  <a:lnTo>
                    <a:pt x="0" y="2006600"/>
                  </a:lnTo>
                  <a:cubicBezTo>
                    <a:pt x="0" y="2175510"/>
                    <a:pt x="135890" y="2311400"/>
                    <a:pt x="304800" y="2311400"/>
                  </a:cubicBezTo>
                  <a:lnTo>
                    <a:pt x="3935813" y="2311400"/>
                  </a:lnTo>
                  <a:cubicBezTo>
                    <a:pt x="4104723" y="2311400"/>
                    <a:pt x="4240613" y="2175510"/>
                    <a:pt x="4240613" y="2006600"/>
                  </a:cubicBezTo>
                  <a:lnTo>
                    <a:pt x="4240613" y="304800"/>
                  </a:lnTo>
                  <a:cubicBezTo>
                    <a:pt x="4240613" y="135890"/>
                    <a:pt x="4104723" y="0"/>
                    <a:pt x="3935813" y="0"/>
                  </a:cubicBez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bs-Latn-BA" sz="2480"/>
            </a:p>
          </p:txBody>
        </p:sp>
      </p:grpSp>
      <p:sp>
        <p:nvSpPr>
          <p:cNvPr id="72" name="Freeform 16">
            <a:extLst>
              <a:ext uri="{FF2B5EF4-FFF2-40B4-BE49-F238E27FC236}">
                <a16:creationId xmlns:a16="http://schemas.microsoft.com/office/drawing/2014/main" xmlns="" id="{28012FB8-2EB1-356F-3095-8AD4C879992A}"/>
              </a:ext>
            </a:extLst>
          </p:cNvPr>
          <p:cNvSpPr/>
          <p:nvPr/>
        </p:nvSpPr>
        <p:spPr>
          <a:xfrm>
            <a:off x="9739769" y="3377948"/>
            <a:ext cx="1524815" cy="700506"/>
          </a:xfrm>
          <a:custGeom>
            <a:avLst/>
            <a:gdLst/>
            <a:ahLst/>
            <a:cxnLst/>
            <a:rect l="l" t="t" r="r" b="b"/>
            <a:pathLst>
              <a:path w="4240613" h="2311400">
                <a:moveTo>
                  <a:pt x="3935813" y="0"/>
                </a:moveTo>
                <a:lnTo>
                  <a:pt x="304800" y="0"/>
                </a:lnTo>
                <a:cubicBezTo>
                  <a:pt x="135890" y="0"/>
                  <a:pt x="0" y="135890"/>
                  <a:pt x="0" y="304800"/>
                </a:cubicBezTo>
                <a:lnTo>
                  <a:pt x="0" y="2006600"/>
                </a:lnTo>
                <a:cubicBezTo>
                  <a:pt x="0" y="2175510"/>
                  <a:pt x="135890" y="2311400"/>
                  <a:pt x="304800" y="2311400"/>
                </a:cubicBezTo>
                <a:lnTo>
                  <a:pt x="3935813" y="2311400"/>
                </a:lnTo>
                <a:cubicBezTo>
                  <a:pt x="4104723" y="2311400"/>
                  <a:pt x="4240613" y="2175510"/>
                  <a:pt x="4240613" y="2006600"/>
                </a:cubicBezTo>
                <a:lnTo>
                  <a:pt x="4240613" y="304800"/>
                </a:lnTo>
                <a:cubicBezTo>
                  <a:pt x="4240613" y="135890"/>
                  <a:pt x="4104723" y="0"/>
                  <a:pt x="3935813" y="0"/>
                </a:cubicBezTo>
                <a:close/>
              </a:path>
            </a:pathLst>
          </a:custGeom>
          <a:solidFill>
            <a:srgbClr val="003060"/>
          </a:solidFill>
        </p:spPr>
        <p:txBody>
          <a:bodyPr/>
          <a:lstStyle/>
          <a:p>
            <a:endParaRPr lang="bs-Latn-BA" sz="248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E163CD55-0B56-76E4-BB38-E2FAF8316E8C}"/>
              </a:ext>
            </a:extLst>
          </p:cNvPr>
          <p:cNvSpPr txBox="1"/>
          <p:nvPr/>
        </p:nvSpPr>
        <p:spPr>
          <a:xfrm>
            <a:off x="9817930" y="2785732"/>
            <a:ext cx="1368492" cy="509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1355" dirty="0">
                <a:solidFill>
                  <a:schemeClr val="bg1"/>
                </a:solidFill>
                <a:latin typeface="Montserrat" panose="020F0502020204030204" pitchFamily="2" charset="-18"/>
              </a:rPr>
              <a:t>U okviru CBAM-a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83A83CF9-B052-2F8E-C98B-F3FA412D4876}"/>
              </a:ext>
            </a:extLst>
          </p:cNvPr>
          <p:cNvSpPr txBox="1"/>
          <p:nvPr/>
        </p:nvSpPr>
        <p:spPr>
          <a:xfrm>
            <a:off x="9739770" y="3498918"/>
            <a:ext cx="1677693" cy="509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1355" dirty="0">
                <a:solidFill>
                  <a:schemeClr val="bg1"/>
                </a:solidFill>
                <a:latin typeface="Montserrat" panose="020F0502020204030204" pitchFamily="2" charset="-18"/>
              </a:rPr>
              <a:t>Izvan okvira CBAM-a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1EACB2EB-6221-C76B-15BC-DDE81ABBBD48}"/>
              </a:ext>
            </a:extLst>
          </p:cNvPr>
          <p:cNvGrpSpPr/>
          <p:nvPr/>
        </p:nvGrpSpPr>
        <p:grpSpPr>
          <a:xfrm>
            <a:off x="5846452" y="1861519"/>
            <a:ext cx="1032747" cy="1058002"/>
            <a:chOff x="0" y="0"/>
            <a:chExt cx="812800" cy="812800"/>
          </a:xfrm>
        </p:grpSpPr>
        <p:sp>
          <p:nvSpPr>
            <p:cNvPr id="12" name="Freeform 21">
              <a:extLst>
                <a:ext uri="{FF2B5EF4-FFF2-40B4-BE49-F238E27FC236}">
                  <a16:creationId xmlns:a16="http://schemas.microsoft.com/office/drawing/2014/main" xmlns="" id="{EF8A6B24-C144-9015-8463-CB71A7DA003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txBody>
            <a:bodyPr/>
            <a:lstStyle/>
            <a:p>
              <a:endParaRPr lang="bs-Latn-BA" sz="2480"/>
            </a:p>
          </p:txBody>
        </p:sp>
        <p:sp>
          <p:nvSpPr>
            <p:cNvPr id="13" name="TextBox 22">
              <a:extLst>
                <a:ext uri="{FF2B5EF4-FFF2-40B4-BE49-F238E27FC236}">
                  <a16:creationId xmlns:a16="http://schemas.microsoft.com/office/drawing/2014/main" xmlns="" id="{EDC9FD30-211C-D80E-C3E3-90AD5499419A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47463" tIns="47463" rIns="47463" bIns="47463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2877"/>
                </a:lnSpc>
              </a:pPr>
              <a:endParaRPr sz="1683"/>
            </a:p>
          </p:txBody>
        </p:sp>
      </p:grpSp>
      <p:sp>
        <p:nvSpPr>
          <p:cNvPr id="14" name="TextBox 59">
            <a:extLst>
              <a:ext uri="{FF2B5EF4-FFF2-40B4-BE49-F238E27FC236}">
                <a16:creationId xmlns:a16="http://schemas.microsoft.com/office/drawing/2014/main" xmlns="" id="{D92BA7CE-B4AA-0B1D-4C4F-6E76F3A6883B}"/>
              </a:ext>
            </a:extLst>
          </p:cNvPr>
          <p:cNvSpPr txBox="1"/>
          <p:nvPr/>
        </p:nvSpPr>
        <p:spPr>
          <a:xfrm>
            <a:off x="5729886" y="2213439"/>
            <a:ext cx="1265879" cy="370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bs-Latn-BA" sz="1204" b="1" dirty="0">
                <a:solidFill>
                  <a:srgbClr val="FFFFFF"/>
                </a:solidFill>
                <a:latin typeface="Montserrat" panose="020F0502020204030204" pitchFamily="2" charset="-18"/>
              </a:rPr>
              <a:t>SCOPE 1 DIREKTNE</a:t>
            </a:r>
            <a:endParaRPr lang="en-US" sz="1204" b="1" dirty="0">
              <a:solidFill>
                <a:srgbClr val="FFFFFF"/>
              </a:solidFill>
              <a:latin typeface="Montserrat" panose="020F0502020204030204" pitchFamily="2" charset="-1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055A649-88D6-20D1-A56F-35698D0AC163}"/>
              </a:ext>
            </a:extLst>
          </p:cNvPr>
          <p:cNvSpPr txBox="1"/>
          <p:nvPr/>
        </p:nvSpPr>
        <p:spPr>
          <a:xfrm>
            <a:off x="3160760" y="4523218"/>
            <a:ext cx="2051708" cy="7178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1355" b="1" dirty="0">
                <a:solidFill>
                  <a:schemeClr val="bg1"/>
                </a:solidFill>
                <a:latin typeface="Montserrat" panose="020F0502020204030204" pitchFamily="2" charset="-18"/>
              </a:rPr>
              <a:t>Sirovine, transport i distribucija, prethodni otpad itd.</a:t>
            </a:r>
          </a:p>
        </p:txBody>
      </p:sp>
      <p:sp>
        <p:nvSpPr>
          <p:cNvPr id="39" name="Title 3"/>
          <p:cNvSpPr>
            <a:spLocks/>
          </p:cNvSpPr>
          <p:nvPr/>
        </p:nvSpPr>
        <p:spPr bwMode="auto">
          <a:xfrm>
            <a:off x="0" y="260649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7834"/>
              </a:lnSpc>
              <a:spcBef>
                <a:spcPct val="0"/>
              </a:spcBef>
            </a:pPr>
            <a:r>
              <a:rPr lang="bs-Latn-BA" sz="3200" dirty="0">
                <a:solidFill>
                  <a:schemeClr val="bg1"/>
                </a:solidFill>
                <a:latin typeface="Anton"/>
              </a:rPr>
              <a:t>Emisije koje su obuhvaćene </a:t>
            </a:r>
            <a:endParaRPr lang="en-US" sz="3200" dirty="0">
              <a:solidFill>
                <a:schemeClr val="bg1"/>
              </a:solidFill>
              <a:latin typeface="Anton"/>
            </a:endParaRPr>
          </a:p>
        </p:txBody>
      </p:sp>
    </p:spTree>
    <p:extLst>
      <p:ext uri="{BB962C8B-B14F-4D97-AF65-F5344CB8AC3E}">
        <p14:creationId xmlns:p14="http://schemas.microsoft.com/office/powerpoint/2010/main" val="280212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xmlns="" id="{F9E0F941-6618-DA98-F60B-35C66E619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178" y="2515593"/>
            <a:ext cx="7463781" cy="43424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432D5A5-75B7-30DE-7C7C-91EFD62BFF9B}"/>
              </a:ext>
            </a:extLst>
          </p:cNvPr>
          <p:cNvSpPr txBox="1"/>
          <p:nvPr/>
        </p:nvSpPr>
        <p:spPr>
          <a:xfrm>
            <a:off x="82530" y="1184935"/>
            <a:ext cx="1183481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bs-Latn-BA" sz="2200" dirty="0"/>
              <a:t>Tokom prelaznog perioda, potrebno je pratiti i izvještavati indirektne emisije za sve CBAM proizvode, uključujući i ugrađene indirektne emisije prekursora. U periodu pune primjene, indirektne emisije će biti uključene samo za određene proizvode (robu navedenu u Aneksu II CBAM Uredbe).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xmlns="" id="{8D5F785B-B8E8-CCBC-4D68-50A7878D8591}"/>
              </a:ext>
            </a:extLst>
          </p:cNvPr>
          <p:cNvSpPr>
            <a:spLocks/>
          </p:cNvSpPr>
          <p:nvPr/>
        </p:nvSpPr>
        <p:spPr bwMode="auto">
          <a:xfrm>
            <a:off x="0" y="260649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7834"/>
              </a:lnSpc>
              <a:spcBef>
                <a:spcPct val="0"/>
              </a:spcBef>
            </a:pPr>
            <a:r>
              <a:rPr lang="bs-Latn-BA" sz="3200" dirty="0">
                <a:solidFill>
                  <a:schemeClr val="bg1"/>
                </a:solidFill>
                <a:latin typeface="Anton"/>
              </a:rPr>
              <a:t>Emisije koje su obuhvaćene </a:t>
            </a:r>
            <a:endParaRPr lang="en-US" sz="3200" dirty="0">
              <a:solidFill>
                <a:schemeClr val="bg1"/>
              </a:solidFill>
              <a:latin typeface="Anton"/>
            </a:endParaRPr>
          </a:p>
        </p:txBody>
      </p:sp>
      <p:sp>
        <p:nvSpPr>
          <p:cNvPr id="6" name="Pravougaonik 5">
            <a:extLst>
              <a:ext uri="{FF2B5EF4-FFF2-40B4-BE49-F238E27FC236}">
                <a16:creationId xmlns:a16="http://schemas.microsoft.com/office/drawing/2014/main" xmlns="" id="{DA45187B-927E-C63A-A962-CD93959FD706}"/>
              </a:ext>
            </a:extLst>
          </p:cNvPr>
          <p:cNvSpPr/>
          <p:nvPr/>
        </p:nvSpPr>
        <p:spPr>
          <a:xfrm>
            <a:off x="1325178" y="5739635"/>
            <a:ext cx="7353449" cy="1118365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s-Latn-BA"/>
          </a:p>
        </p:txBody>
      </p:sp>
      <p:cxnSp>
        <p:nvCxnSpPr>
          <p:cNvPr id="8" name="Prava linija spajanja sa strelicom 7">
            <a:extLst>
              <a:ext uri="{FF2B5EF4-FFF2-40B4-BE49-F238E27FC236}">
                <a16:creationId xmlns:a16="http://schemas.microsoft.com/office/drawing/2014/main" xmlns="" id="{6577E366-B1D1-5A5C-AAC9-5664BFE92D19}"/>
              </a:ext>
            </a:extLst>
          </p:cNvPr>
          <p:cNvCxnSpPr>
            <a:cxnSpLocks/>
          </p:cNvCxnSpPr>
          <p:nvPr/>
        </p:nvCxnSpPr>
        <p:spPr>
          <a:xfrm>
            <a:off x="0" y="3912091"/>
            <a:ext cx="1325178" cy="198512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788959" y="5709900"/>
            <a:ext cx="333057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s-Latn-BA" sz="1100" dirty="0"/>
              <a:t>Izvor: </a:t>
            </a:r>
            <a:r>
              <a:rPr lang="en-US" sz="1100" dirty="0"/>
              <a:t>Carbon Border Adjustment Mechanism (CBAM)</a:t>
            </a:r>
            <a:r>
              <a:rPr lang="bs-Latn-BA" sz="1100" dirty="0"/>
              <a:t>, </a:t>
            </a:r>
          </a:p>
          <a:p>
            <a:r>
              <a:rPr lang="en-US" sz="1100" dirty="0"/>
              <a:t>Questions and Answers</a:t>
            </a:r>
            <a:r>
              <a:rPr lang="bs-Latn-BA" sz="1100" dirty="0"/>
              <a:t>, </a:t>
            </a:r>
          </a:p>
          <a:p>
            <a:r>
              <a:rPr lang="en-US" sz="1100" dirty="0"/>
              <a:t>Last updated on 17 December 2024.</a:t>
            </a:r>
          </a:p>
        </p:txBody>
      </p:sp>
    </p:spTree>
    <p:extLst>
      <p:ext uri="{BB962C8B-B14F-4D97-AF65-F5344CB8AC3E}">
        <p14:creationId xmlns:p14="http://schemas.microsoft.com/office/powerpoint/2010/main" val="1724074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272B123-8D92-4B6F-95FA-C4C4C8F49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48EA158-D134-08A5-CCC8-7481E4FF5D8F}"/>
              </a:ext>
            </a:extLst>
          </p:cNvPr>
          <p:cNvSpPr txBox="1"/>
          <p:nvPr/>
        </p:nvSpPr>
        <p:spPr>
          <a:xfrm>
            <a:off x="20893" y="1225688"/>
            <a:ext cx="690999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bs-Latn-BA" sz="2000" dirty="0"/>
              <a:t>Prag </a:t>
            </a:r>
            <a:r>
              <a:rPr lang="bs-Latn-BA" sz="2000" dirty="0" err="1"/>
              <a:t>izuzeća</a:t>
            </a:r>
            <a:r>
              <a:rPr lang="bs-Latn-BA" sz="2000" dirty="0"/>
              <a:t> od 50 tona po uvozniku godišnje za kategorije čelik, aluminij, cement i đubrivo.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s-Latn-BA" sz="2000" dirty="0"/>
              <a:t>Zahtjev za certifikate se primjenjuje od 1. januara 2026. godine. Međutim, kupovina CBAM certifikata za 2026. moguća je tek od 1. februara 2027.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s-Latn-BA" sz="2000" dirty="0"/>
              <a:t>Zadane vrijednosti trebaju biti postavljene na nivou prosječnog intenziteta emisija 10 zemalja izvoznica sa najvećim intenzitetom emisija za koje su dostupni pouzdani podaci. Regionalne vrijednosti su također moguće.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s-Latn-BA" sz="2000" dirty="0"/>
              <a:t>Regulativa </a:t>
            </a:r>
            <a:r>
              <a:rPr lang="bs-Latn-BA" sz="2000" dirty="0" err="1"/>
              <a:t>olakšava</a:t>
            </a:r>
            <a:r>
              <a:rPr lang="bs-Latn-BA" sz="2000" dirty="0"/>
              <a:t> rok za prijavu za Ovlaštenog CBAM </a:t>
            </a:r>
            <a:r>
              <a:rPr lang="bs-Latn-BA" sz="2000" dirty="0" err="1"/>
              <a:t>Deklaranta</a:t>
            </a:r>
            <a:r>
              <a:rPr lang="bs-Latn-BA" sz="2000" dirty="0"/>
              <a:t>. Ako je zahtjev podnesen prije 31. marta 2025., uvoznik može nastaviti s uvozom čak i ako autorizacija još nije odobrena.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bs-Latn-BA" sz="2000" dirty="0"/>
              <a:t>Indirektni zastupnici koji uvoze CBAM robu moraju imati Ovlaštenog CBAM Deklaranta već od prvog uvoza, isto važi i za uvoznike vodonika i električne energije.</a:t>
            </a:r>
          </a:p>
        </p:txBody>
      </p:sp>
      <p:pic>
        <p:nvPicPr>
          <p:cNvPr id="13" name="Picture 2" descr="text">
            <a:extLst>
              <a:ext uri="{FF2B5EF4-FFF2-40B4-BE49-F238E27FC236}">
                <a16:creationId xmlns:a16="http://schemas.microsoft.com/office/drawing/2014/main" xmlns="" id="{92C0F0C3-A7F1-74EF-DCA3-180A6CD2F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982" y="1521193"/>
            <a:ext cx="4932065" cy="2774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xmlns="" id="{8D5F785B-B8E8-CCBC-4D68-50A7878D8591}"/>
              </a:ext>
            </a:extLst>
          </p:cNvPr>
          <p:cNvSpPr>
            <a:spLocks/>
          </p:cNvSpPr>
          <p:nvPr/>
        </p:nvSpPr>
        <p:spPr bwMode="auto">
          <a:xfrm>
            <a:off x="0" y="83276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7834"/>
              </a:lnSpc>
              <a:spcBef>
                <a:spcPct val="0"/>
              </a:spcBef>
            </a:pPr>
            <a:r>
              <a:rPr lang="hr-HR" sz="3200" dirty="0">
                <a:solidFill>
                  <a:schemeClr val="bg1"/>
                </a:solidFill>
                <a:latin typeface="Anton"/>
              </a:rPr>
              <a:t>Aktuelna CBAM dešavanja</a:t>
            </a:r>
            <a:endParaRPr lang="en-US" sz="3200" dirty="0">
              <a:solidFill>
                <a:schemeClr val="bg1"/>
              </a:solidFill>
              <a:latin typeface="Anton"/>
            </a:endParaRPr>
          </a:p>
        </p:txBody>
      </p:sp>
    </p:spTree>
    <p:extLst>
      <p:ext uri="{BB962C8B-B14F-4D97-AF65-F5344CB8AC3E}">
        <p14:creationId xmlns:p14="http://schemas.microsoft.com/office/powerpoint/2010/main" val="1545009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AF2747-80F3-EEE8-3F37-C4A1E57E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ext">
            <a:extLst>
              <a:ext uri="{FF2B5EF4-FFF2-40B4-BE49-F238E27FC236}">
                <a16:creationId xmlns:a16="http://schemas.microsoft.com/office/drawing/2014/main" xmlns="" id="{3A609F61-6132-6835-0978-11BD08C10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513" y="905761"/>
            <a:ext cx="4932065" cy="2774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6A7A7F0-3FE5-9826-3972-BE7ECDD6CD93}"/>
              </a:ext>
            </a:extLst>
          </p:cNvPr>
          <p:cNvSpPr txBox="1"/>
          <p:nvPr/>
        </p:nvSpPr>
        <p:spPr>
          <a:xfrm>
            <a:off x="132521" y="1322210"/>
            <a:ext cx="6509364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dirty="0"/>
              <a:t>Rok za predaju CBAM deklaracije pomjeren je na 30. septembar naredne godine.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s-Latn-BA" sz="2000" dirty="0"/>
              <a:t>CBAM deklaracije moraju biti verifikovane od strane nezavisnog subjekta samo ukoliko se prijavljuju stvarne emisije.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s-Latn-BA" sz="2000" dirty="0"/>
              <a:t>Stvarna cijena ugljika plaćena može se priznati samo ukoliko je dokaz bio predmet verifikacije stvarnih ugrađenih emisija od strane operatera postrojenja. Ovlašteni CBAM </a:t>
            </a:r>
            <a:r>
              <a:rPr lang="bs-Latn-BA" sz="2000" dirty="0" err="1"/>
              <a:t>Deklarant</a:t>
            </a:r>
            <a:r>
              <a:rPr lang="bs-Latn-BA" sz="2000" dirty="0"/>
              <a:t> mora čuvati dokaze o plaćenoj cijeni ugljika, povratima i slično.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bs-Latn-BA" sz="2000" dirty="0"/>
              <a:t>Emisije koje su već obuhvaćene sistemom EU ETS-a na EU proizvedenim/</a:t>
            </a:r>
            <a:r>
              <a:rPr lang="bs-Latn-BA" sz="2000" dirty="0" err="1"/>
              <a:t>prerađenim</a:t>
            </a:r>
            <a:r>
              <a:rPr lang="bs-Latn-BA" sz="2000" dirty="0"/>
              <a:t> </a:t>
            </a:r>
            <a:r>
              <a:rPr lang="bs-Latn-BA" sz="2000" dirty="0" err="1"/>
              <a:t>prekursorima</a:t>
            </a:r>
            <a:r>
              <a:rPr lang="bs-Latn-BA" sz="2000" dirty="0"/>
              <a:t> ili sistemom </a:t>
            </a:r>
            <a:r>
              <a:rPr lang="bs-Latn-BA" sz="2000" dirty="0" err="1"/>
              <a:t>određivanja</a:t>
            </a:r>
            <a:r>
              <a:rPr lang="bs-Latn-BA" sz="2000" dirty="0"/>
              <a:t> cijene ugljika koji je potpuno povezan sa EU ETS-om, nisu u obuhvatu CBAM-a.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398FCE6-7465-D7C2-E7E7-9C4C7B10801C}"/>
              </a:ext>
            </a:extLst>
          </p:cNvPr>
          <p:cNvSpPr txBox="1"/>
          <p:nvPr/>
        </p:nvSpPr>
        <p:spPr>
          <a:xfrm>
            <a:off x="7153395" y="4080102"/>
            <a:ext cx="4800183" cy="163121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hr-HR" sz="2000" b="1" dirty="0">
                <a:solidFill>
                  <a:srgbClr val="FF0000"/>
                </a:solidFill>
              </a:rPr>
              <a:t>NAJAVA: </a:t>
            </a:r>
            <a:r>
              <a:rPr lang="hr-HR" sz="2000" dirty="0"/>
              <a:t>ukoliko država nema uspostavljen ETS sistem, koji je u potpunosti usklađen sa EU ETS-om, biće moguća prijava isključivo zadanih vrijednosti emisija za uvezenu robi</a:t>
            </a:r>
            <a:r>
              <a:rPr lang="hr-HR" sz="2000" b="1" dirty="0">
                <a:solidFill>
                  <a:srgbClr val="FF0000"/>
                </a:solidFill>
              </a:rPr>
              <a:t>!!!</a:t>
            </a:r>
            <a:endParaRPr lang="bs-Latn-BA" sz="2000" b="1" dirty="0">
              <a:solidFill>
                <a:srgbClr val="FF0000"/>
              </a:solidFill>
            </a:endParaRP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xmlns="" id="{8D5F785B-B8E8-CCBC-4D68-50A7878D8591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7834"/>
              </a:lnSpc>
              <a:spcBef>
                <a:spcPct val="0"/>
              </a:spcBef>
            </a:pPr>
            <a:r>
              <a:rPr lang="hr-HR" sz="3200" dirty="0">
                <a:solidFill>
                  <a:schemeClr val="bg1"/>
                </a:solidFill>
                <a:latin typeface="Anton"/>
              </a:rPr>
              <a:t>Aktuelna CBAM dešavanja</a:t>
            </a:r>
            <a:endParaRPr lang="en-US" sz="3200" dirty="0">
              <a:solidFill>
                <a:schemeClr val="bg1"/>
              </a:solidFill>
              <a:latin typeface="Anton"/>
            </a:endParaRPr>
          </a:p>
        </p:txBody>
      </p:sp>
    </p:spTree>
    <p:extLst>
      <p:ext uri="{BB962C8B-B14F-4D97-AF65-F5344CB8AC3E}">
        <p14:creationId xmlns:p14="http://schemas.microsoft.com/office/powerpoint/2010/main" val="1201841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>
            <a:spLocks/>
          </p:cNvSpPr>
          <p:nvPr/>
        </p:nvSpPr>
        <p:spPr bwMode="auto">
          <a:xfrm>
            <a:off x="-34841" y="81069"/>
            <a:ext cx="12007047" cy="786486"/>
          </a:xfrm>
          <a:prstGeom prst="homePlate">
            <a:avLst>
              <a:gd name="adj" fmla="val 50034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89" tIns="48844" rIns="97689" bIns="48844" anchor="ctr"/>
          <a:lstStyle/>
          <a:p>
            <a:pPr>
              <a:lnSpc>
                <a:spcPts val="7834"/>
              </a:lnSpc>
              <a:spcBef>
                <a:spcPct val="0"/>
              </a:spcBef>
            </a:pPr>
            <a:r>
              <a:rPr lang="bs-Latn-BA" sz="3200" b="1" dirty="0">
                <a:solidFill>
                  <a:schemeClr val="bg1"/>
                </a:solidFill>
              </a:rPr>
              <a:t>Dinamika uvođenja plaćanja emisija (veza sa EU ETS-om)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xmlns="" id="{ADBF5E18-6E83-B736-0988-E32B860947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4135691"/>
              </p:ext>
            </p:extLst>
          </p:nvPr>
        </p:nvGraphicFramePr>
        <p:xfrm>
          <a:off x="1784553" y="1399744"/>
          <a:ext cx="8538890" cy="4683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5133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2947</TotalTime>
  <Words>1211</Words>
  <Application>Microsoft Office PowerPoint</Application>
  <PresentationFormat>Custom</PresentationFormat>
  <Paragraphs>203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Adem Bureković</dc:creator>
  <cp:lastModifiedBy>Azrudin Husika</cp:lastModifiedBy>
  <cp:revision>64</cp:revision>
  <dcterms:created xsi:type="dcterms:W3CDTF">2024-10-05T17:13:58Z</dcterms:created>
  <dcterms:modified xsi:type="dcterms:W3CDTF">2025-09-28T19:13:35Z</dcterms:modified>
</cp:coreProperties>
</file>